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4"/>
  </p:notesMasterIdLst>
  <p:sldIdLst>
    <p:sldId id="256" r:id="rId2"/>
    <p:sldId id="257" r:id="rId3"/>
    <p:sldId id="258" r:id="rId4"/>
    <p:sldId id="259" r:id="rId5"/>
    <p:sldId id="264" r:id="rId6"/>
    <p:sldId id="260" r:id="rId7"/>
    <p:sldId id="261" r:id="rId8"/>
    <p:sldId id="265" r:id="rId9"/>
    <p:sldId id="262" r:id="rId10"/>
    <p:sldId id="263"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1A03D03-5A8D-497F-B4E7-63CFA5187FC1}" v="657" dt="2026-09-04T15:23:03.02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4" d="100"/>
          <a:sy n="64" d="100"/>
        </p:scale>
        <p:origin x="954"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9/30/2026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Hazard communication is basic blocking and tackling to make sure workers right to know and right to understand are met.  The reason to do it isn’t just because OSHA says so- it’s because better information leads to better decisions in the moment.  Ensuring your program elements are in place- Chemical Inventory, Labels, SDS, Training, and having a program that coordinates it will lead to better performance where chemicals are involved.  </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Many times a chemical incident begins long before the event that has to be reported and responded to.  A chemical wasn’t evaluated for hazards before being purchased, information isn’t readily available when needed and people make decisions in the absence of information, a label wasn’t put on a container to communicate the risk of the contents- All decisions are made better with context as opposed to without context.  This is the basis of good chemical safety- making sure our teams are trained to use the information available and ensuring the information is accessible.  </a:t>
            </a:r>
          </a:p>
          <a:p>
            <a:r>
              <a:rPr lang="en-US"/>
              <a:t>Story- Hazard not recognized (cleaning up the shop and storing flammable chemicals in a room with an ignition source neatly)</a:t>
            </a:r>
          </a:p>
          <a:p>
            <a:r>
              <a:rPr lang="en-US"/>
              <a:t>Story- 1</a:t>
            </a:r>
            <a:r>
              <a:rPr lang="en-US" baseline="30000"/>
              <a:t>st</a:t>
            </a:r>
            <a:r>
              <a:rPr lang="en-US"/>
              <a:t> job exposure, risk not communicated, no gloves used, defatting rust preventative oil </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CORE MESSAGE: Hazard Communication is an information system built around decisions, not a binder built around </a:t>
            </a:r>
            <a:r>
              <a:rPr lang="en-US" err="1"/>
              <a:t>documents.,OSHA</a:t>
            </a:r>
            <a:r>
              <a:rPr lang="en-US"/>
              <a:t> requires chemical hazards to be classified and the information transmitted through labels, safety data sheets, and training. GHS gives that communication a more consistent </a:t>
            </a:r>
            <a:r>
              <a:rPr lang="en-US" err="1"/>
              <a:t>structure.,The</a:t>
            </a:r>
            <a:r>
              <a:rPr lang="en-US"/>
              <a:t> practical question is not whether information technically exists. The practical question is whether the person doing the work can find it, understand it, and act on it before </a:t>
            </a:r>
            <a:r>
              <a:rPr lang="en-US" err="1"/>
              <a:t>exposure.,TRANSITION</a:t>
            </a:r>
            <a:r>
              <a:rPr lang="en-US"/>
              <a:t>: Employees experience the system through four basic questions</a:t>
            </a:r>
          </a:p>
          <a:p>
            <a:r>
              <a:rPr lang="en-US"/>
              <a:t>Workers have both a Right to Know and a Right to Understand the chemicals they work with.  The right to know is making sure we have labels and corresponding SDS sheets for our chemical inventory.  The right to understand is making sure we have trained our people to understand and react to the information available on a specific chemical they have to work with.  Both concepts are important to ensure we meet our requirement to provide a safe and healthful workplace for our employees.  Employees who can’t identify chemicals, don’t have source material to educate themselves with, and that lack basic training will make worse decisions with chemicals.</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table covers the basic questions we have to answer for our teams when chemical safety is involved.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They need to know what chemicals we have onsite- and specifically they should be trained on the more hazardous chemicals in the inventory if there are some. </a:t>
            </a:r>
            <a:r>
              <a:rPr lang="en-US" sz="1200" b="0" i="0" kern="1200">
                <a:solidFill>
                  <a:schemeClr val="tx1"/>
                </a:solidFill>
                <a:effectLst/>
                <a:latin typeface="+mn-lt"/>
                <a:ea typeface="+mn-ea"/>
                <a:cs typeface="+mn-cs"/>
              </a:rPr>
              <a:t>The depth of training should reflect the chemicals and exposures in the workplace. A healthcare operation may spend more time on disinfectants and </a:t>
            </a:r>
            <a:r>
              <a:rPr lang="en-US" sz="1200" b="0" i="0" kern="1200" err="1">
                <a:solidFill>
                  <a:schemeClr val="tx1"/>
                </a:solidFill>
                <a:effectLst/>
                <a:latin typeface="+mn-lt"/>
                <a:ea typeface="+mn-ea"/>
                <a:cs typeface="+mn-cs"/>
              </a:rPr>
              <a:t>sterilants</a:t>
            </a:r>
            <a:r>
              <a:rPr lang="en-US" sz="1200" b="0" i="0" kern="1200">
                <a:solidFill>
                  <a:schemeClr val="tx1"/>
                </a:solidFill>
                <a:effectLst/>
                <a:latin typeface="+mn-lt"/>
                <a:ea typeface="+mn-ea"/>
                <a:cs typeface="+mn-cs"/>
              </a:rPr>
              <a:t>. A municipality may emphasize treatment chemicals and fuels. A fabrication business may focus on coatings, solvents, and welding-related products. The inventory tells us where additional attention is needed</a:t>
            </a:r>
            <a:r>
              <a:rPr lang="en-US"/>
              <a:t>.  At a minimum they need to know what is in the container they are looking at and without a good labeling program that is difficult to ensure.  Even if they can identify the chemical- that information isn’t as useful without and SDS to research the chemical with.  Arguably most important is training- how to make and read labels, where to find SDS sheets, basic chemical safety measures like PPE, distance, and exposure time controls.  If your program answers these questions for your employees then you are well on your way to having a functional chemical safety program.</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sz="1200" b="0" i="0" kern="1200">
                <a:solidFill>
                  <a:schemeClr val="tx1"/>
                </a:solidFill>
                <a:effectLst/>
                <a:latin typeface="+mn-lt"/>
                <a:ea typeface="+mn-ea"/>
                <a:cs typeface="+mn-cs"/>
              </a:rPr>
              <a:t>OSHA requires employers to develop, implement, and maintain a written Hazard Communication program. The practical purpose is coordination. The program should explain how the organization maintains its chemical list, labels workplace containers, provides SDS access, trains employees, and exchanges information with other employers. If those activities operate separately with no ownership or change process, the organization may possess the documents without having a reliable program</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The chemical inventory is the list of chemicals present in the workplace; we should know what chemicals we have on site.  Making the inventory list is a simple process of walking the plant writing down the list of chemicals you find.  Then ask yourself if all those chemicals are actively used, needed, and has a corresponding SDS in the right location.  For chemicals on site without an SDS you can fix it by acquiring an SDS sheet, for chemicals on site that you don’t use anymore you can dispose of the chemical to reduce risk and inventory.  Use the list to compare to your training offered- are you offering the right amount of training for the level of chemical hazards in your work space?  Use the exercise of creating or verifying your inventory, which you should do at least annually, to check how well your labeling is applied to secondary containers. </a:t>
            </a:r>
            <a:r>
              <a:rPr lang="en-US" sz="1200" b="0" i="0" kern="1200">
                <a:solidFill>
                  <a:schemeClr val="tx1"/>
                </a:solidFill>
                <a:effectLst/>
                <a:latin typeface="+mn-lt"/>
                <a:ea typeface="+mn-ea"/>
                <a:cs typeface="+mn-cs"/>
              </a:rPr>
              <a:t>OSHA does not give us an annual inventory date or requirement. Annual verification is a practical minimum for many workplaces, but higher-change operations may need more frequent reconciliation.</a:t>
            </a:r>
          </a:p>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Labels communicate the contents of a container.   Manufacturers are responsible for properly labeling the container in which a chemical is sold on the market.  We are responsible for labeling every additional container of that chemical we create.  Labels have come a long way since the 90’s.  It isn’t just a name and a few numbers.  To meet the requirements of GHS every container requires the identity (name) of the chemical, the signal word for the chemical (Caution / Danger), the hazard statements, the precautionary statement, the supplier information, and any associated Pictograms.  That makes the labels far more useful today then they were back then, but it also makes them more difficult to create legibly.  I think label creation is one of the best drivers of a digitized service to manage SDS’s because those typically have functionality to create a proper label for any chemical SDS stored in the software.  </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Secondary containers are any container that you use to store a chemical in other than the one the manufacturer sold it in.  In all cases a secondary container must be labeled with the Signal Word, the Product Identifier, the Precautionary Statements, the Hazard Statements, the supplier information, and any pictograms required by the chemical.  The goal of labeling secondary containers is to give workers the ability to identify the contents of the container and how to handle it properly.  Without labels workers would not be able to prepare to safely work with a chemical because they won’t know what the chemical is.  </a:t>
            </a:r>
          </a:p>
          <a:p>
            <a:r>
              <a:rPr lang="en-US"/>
              <a:t>Depending on pace- story- spilled caustic solution from unmarked bucket, chemical incident x2 (Spill and Exposure first aid), bad spill response + bad labeling = 2 chemical incidents</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Safety data sheets are the source of information for chemicals for our workers.  They contain a set number of sections that each contain specific information.  The entire SDS doesn’t have to be memorized for a chemical in order to be effectively informing our workers- we can teach them where the most relevant information is for them in the document.  Sections 2, 4, 6, 7, 8, and 10 are important to workers because they contain the information that is critical for them to understand on the chemical.  You should have an SDS sheet for every chemical that is on site.  Putting them in a giant, unorganized binder is a surefire way to ensure that they aren’t referenced or used by your employees.  Putting effort into the organization of this source material is an important step in chemical safety and my position is that electronic management of SDS sheets is the most effective. Not only do you get the support of label creation but employees can search your chemical inventory like google which makes it easy for workers to use effectively.  </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Training of your workers is a critical step in chemical safety.  Ensuring they understand how to read and create labels, giving them some training on where the SDS sheets are, how to access them, and what information is stored in and SDS sheet, giving them the basics of chemical safety like PPE, Distance, and Exposure time control will round out the education on your program.  An employee should be able to explain what chemicals they work with, how to keep themselves safe while working with them, and what to do with any waste material left over or respond to a spill of the material.</a:t>
            </a:r>
          </a:p>
          <a:p>
            <a:r>
              <a:rPr lang="en-US"/>
              <a:t>Talk about thinking through at a minimum the chemicals used in standard work processes and developing some basic training around those chemicals and the best practices on how to work with them.</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Chemical storage is more than just what shelf is empty when you buy the chemical.  </a:t>
            </a:r>
          </a:p>
          <a:p>
            <a:r>
              <a:rPr lang="en-US"/>
              <a:t>In order to make your work space as safe as possible thinking through items like compatibility, where you have secondary containment, the temperature and ventilation of the storage area, and emergency access to the location.  </a:t>
            </a:r>
          </a:p>
          <a:p>
            <a:r>
              <a:rPr lang="en-US"/>
              <a:t>Where flammable chemicals are concerned understanding your ignition controls in the storage area is important as well.</a:t>
            </a:r>
          </a:p>
          <a:p>
            <a:r>
              <a:rPr lang="en-US"/>
              <a:t>If you spend time organizing your chemicals into a system that makes sense in your workplace, you create an environment where working with chemicals is safer by nature because there was forethought and planning about where and how to store them before use ever becomes a need.  </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You don’t have to be a chemist to know what chemicals can be stored with other chemicals- you just need to read the SDS.  SDS sheets will list incompatible chemicals in section 10, but it will list storage recommendations / requirements in section 7.  Making sure that you follow these instructions can be summarized with the example on the slide- you don’t want to store the fuel for a fire next to the item that will intensify the combustion process if it ignites.  So you always want to store your flammables separate from your oxidizers.  You can’t tell what chemicals should be stored with what chemicals or in what locations simply by looking at the packaging or seeing “where it fits” in the gear locker- being intentional with your chemical inventory storage will set your employees up for success.  </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Chemical programs and inventory management have a unique opportunity to use the hierarchy of controls with chemicals.   All topics can eliminate, but chemicals have a unique opportunity to find less hazardous options of chemicals that will perform the same work.  If you can’t eliminate or substitute it, the use of ventilation and other controls like secondary containment, splash shields, or flammable cabinets are great examples of engineering controls that can impact the level of risk in workplaces where chemicals are used.  Administrative controls like training, job instructions, work instructions can all improve how the work is performed while actively interacting with the chemical and PPE is used as the last line of defense against any remaining risk where chemicals are concerned.  Our SDS sheets will tell us what the risk of each chemical is, the management team will decide which level of the hierarchy to use in controlling it.   </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Ventilation is an important topic where chemicals are concerned.  We don’t have time to get into the details of ventilation in this class but the basic concept is positioning your ventilation so that it captures the contaminant before it reaches the breathing zone of the worker.  If you are using positive pressure ventilation you have to ensure your source air is clean.  If you are using negative pressure ventilation you have to ensure your air discharge doesn’t cause additional hazards.  Flow rates will be situational but getting your flow rates set and a good maintenance program for your ventilation are the last steps in setting up “more than a fan” to protect your workers from expected chemical interactions.  </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PPE with chemicals is more than just putting on a pair of rubber gloves when interacting with the substance.  You have to match your PPE to your chemical risks and that includes the concentration of the chemical, how long the exposure will continue, what the route of exposure is, and the type of risks (splash vs immersion)  your workers will have present during the task.  Reading the </a:t>
            </a:r>
            <a:r>
              <a:rPr lang="en-US" err="1"/>
              <a:t>Sds</a:t>
            </a:r>
            <a:r>
              <a:rPr lang="en-US"/>
              <a:t> will explain the level of chemical protective gear that is required/ recommended for the interaction with the chemical but it may require suits, aprons, face shields, or even respirators depending on the specifics of the task.</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Spill response is something that should definitely be covered in your emergency training if you have a hazardous chemical inventory.  There are special training requirements that go into hazardous materials spill responses, but maintaining a basic spill response procedure is a best practice. It should include:</a:t>
            </a:r>
          </a:p>
          <a:p>
            <a:pPr marL="228600" indent="-228600">
              <a:buAutoNum type="arabicPeriod"/>
            </a:pPr>
            <a:r>
              <a:rPr lang="en-US"/>
              <a:t>How to recognize what has spilled and the importance of knowing what chemical </a:t>
            </a:r>
            <a:r>
              <a:rPr lang="en-US" err="1"/>
              <a:t>youre</a:t>
            </a:r>
            <a:r>
              <a:rPr lang="en-US"/>
              <a:t> working with</a:t>
            </a:r>
          </a:p>
          <a:p>
            <a:pPr marL="228600" indent="-228600">
              <a:buAutoNum type="arabicPeriod"/>
            </a:pPr>
            <a:r>
              <a:rPr lang="en-US"/>
              <a:t>How to isolate the spill and mark it off so no one gets exposed</a:t>
            </a:r>
          </a:p>
          <a:p>
            <a:pPr marL="228600" indent="-228600">
              <a:buAutoNum type="arabicPeriod"/>
            </a:pPr>
            <a:r>
              <a:rPr lang="en-US"/>
              <a:t>How to report the spill and who to report the spill to</a:t>
            </a:r>
          </a:p>
          <a:p>
            <a:pPr marL="228600" indent="-228600">
              <a:buAutoNum type="arabicPeriod"/>
            </a:pPr>
            <a:r>
              <a:rPr lang="en-US"/>
              <a:t>How to protect workers that are cleaning up the spill</a:t>
            </a:r>
          </a:p>
          <a:p>
            <a:pPr marL="228600" indent="-228600">
              <a:buAutoNum type="arabicPeriod"/>
            </a:pPr>
            <a:r>
              <a:rPr lang="en-US"/>
              <a:t>Knowing what chemicals can and can’t be responded to for spill response with the level of training provided to your workers</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Interacting with contractors on chemical safety is a lot like running a good chemical safety program its all about information flow.  In chemical safety that means having good labeling practices and an easy to use chemical inventory of SDS sheets.  In working with contractors its about knowing what chemicals are coming into the workplace that normally aren’t there and ensuring the contractor knows what chemicals are in the workplace they are coming to.  SDS sharing is the most effective way to communicate these items, so sharing the SDS’s from each party with the other goes a long way in answering the appropriate questions.  You also have to review your labeling requirements and any site specific precautionary measures you use for chemicals.  The contractor should understand the rules and expectations of the site and you should understand the chemical hazards that will be coming on site with the contractor.  Looking for incompatible chemicals is a major focus of this exchange of information.</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An often overlooked control that can help keep chemical risks in check is “manning the front door” of the workplace.  If you put purchasing controls in place for hazardous substances before the purchase is made you have better control over what is in the workplace.  This allows you to know what is in your inventory, control for incompatible chemicals before they are purchased, ensure there aren’t safer alternatives available.  A simple process where the SDS is reviewed before purchasing is authorized with a sign off form can go a long way.  </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Another important reason for a pre-purchase review of new chemicals is it keeps you from upsetting your program with each new chemical purchase.  There is a cycle to the program that includes planning for storage, training for use, making information available about the chemical that can be disrupted when new chemicals come on site before the program is ready for them.  When you look at all the work put into creating and maintaining a chemical inventory, an SDS library, appropriate training for the chemicals in use it makes it apparent that having controls in place to protect all that effort is a good business decision.</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 quick way to get a feel for how well your chemical safety program is working is to pick a chemical and follow it through the process.  </a:t>
            </a:r>
          </a:p>
          <a:p>
            <a:r>
              <a:rPr lang="en-US"/>
              <a:t>Is the chemical in our inventory?</a:t>
            </a:r>
          </a:p>
          <a:p>
            <a:r>
              <a:rPr lang="en-US"/>
              <a:t>Does the container label match the SDS sheet?</a:t>
            </a:r>
          </a:p>
          <a:p>
            <a:r>
              <a:rPr lang="en-US"/>
              <a:t>Do we have training for the handling, use, or storage of the chemical?</a:t>
            </a:r>
          </a:p>
          <a:p>
            <a:r>
              <a:rPr lang="en-US"/>
              <a:t>Can the user explain the hazards of the chemical or where they would find them?</a:t>
            </a:r>
          </a:p>
          <a:p>
            <a:r>
              <a:rPr lang="en-US"/>
              <a:t>Can the user explain the proper way to handle or use the chemical?</a:t>
            </a:r>
          </a:p>
          <a:p>
            <a:r>
              <a:rPr lang="en-US"/>
              <a:t>Are the engineering controls functioning properly such as ventilation in the area?</a:t>
            </a:r>
          </a:p>
          <a:p>
            <a:r>
              <a:rPr lang="en-US"/>
              <a:t>If you follow the chemical through the process and find that we have the SDS, its on the inventory, its labeled properly, stored properly, Employees understand its hazards and proper use, and all our controls are in good condition and operating then we can imply that our chemical safety program is working effectively.  </a:t>
            </a:r>
          </a:p>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 really it becomes easy to see that hazard communication is more than an SDS binder in the tool crib. To be truly effective we have to have other items in place as well</a:t>
            </a:r>
          </a:p>
          <a:p>
            <a:pPr marL="228600" indent="-228600">
              <a:buAutoNum type="arabicPeriod"/>
            </a:pPr>
            <a:r>
              <a:rPr lang="en-US" err="1"/>
              <a:t>Hazcom</a:t>
            </a:r>
            <a:r>
              <a:rPr lang="en-US"/>
              <a:t> Program that explains our processes and controls to employees</a:t>
            </a:r>
          </a:p>
          <a:p>
            <a:pPr marL="228600" indent="-228600">
              <a:buAutoNum type="arabicPeriod"/>
            </a:pPr>
            <a:r>
              <a:rPr lang="en-US"/>
              <a:t>SDS library that represents the entire chemical inventory is accessible and functional for employees</a:t>
            </a:r>
          </a:p>
          <a:p>
            <a:pPr marL="228600" indent="-228600">
              <a:buAutoNum type="arabicPeriod"/>
            </a:pPr>
            <a:r>
              <a:rPr lang="en-US"/>
              <a:t>Labels in use on all secondary containers and have the correct information on them</a:t>
            </a:r>
          </a:p>
          <a:p>
            <a:pPr marL="228600" indent="-228600">
              <a:buAutoNum type="arabicPeriod"/>
            </a:pPr>
            <a:r>
              <a:rPr lang="en-US"/>
              <a:t>Training exists that explains the </a:t>
            </a:r>
            <a:r>
              <a:rPr lang="en-US" err="1"/>
              <a:t>hazcom</a:t>
            </a:r>
            <a:r>
              <a:rPr lang="en-US"/>
              <a:t> program and any site specific chemical safety information employees would need</a:t>
            </a:r>
          </a:p>
          <a:p>
            <a:pPr marL="228600" indent="-228600">
              <a:buAutoNum type="arabicPeriod"/>
            </a:pPr>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 leave you with these parting thoughts- Tomorrow when you arrive at work ask yourself these 7 questions to evaluate your chemical safety program.  Do employees really know how to find information on the chemicals in the workplace?  Is the inventory accurate based on what is on site? Do we interact and share enough information with our contractors? Is our training current to our chemical inventory?  Are our secondary containers labeled?  Do we segregate incompatible chemicals like flammables from oxidizers? And finally- are we reviewing new chemicals before they are purchased?  </a:t>
            </a:r>
          </a:p>
          <a:p>
            <a:r>
              <a:rPr lang="en-US"/>
              <a:t>These questions can quickly give you a high level feel for how effective your </a:t>
            </a:r>
            <a:r>
              <a:rPr lang="en-US" err="1"/>
              <a:t>hazcom</a:t>
            </a:r>
            <a:r>
              <a:rPr lang="en-US"/>
              <a:t> / chemical safety program really is.</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BASE">
    <p:bg>
      <p:bgPr>
        <a:solidFill>
          <a:srgbClr val="F4F6F8"/>
        </a:solidFill>
        <a:effectLst/>
      </p:bgPr>
    </p:bg>
    <p:spTree>
      <p:nvGrpSpPr>
        <p:cNvPr id="1" name=""/>
        <p:cNvGrpSpPr/>
        <p:nvPr/>
      </p:nvGrpSpPr>
      <p:grpSpPr>
        <a:xfrm>
          <a:off x="0" y="0"/>
          <a:ext cx="0" cy="0"/>
          <a:chOff x="0" y="0"/>
          <a:chExt cx="0" cy="0"/>
        </a:xfrm>
      </p:grpSpPr>
      <p:sp>
        <p:nvSpPr>
          <p:cNvPr id="2" name="Shape 0"/>
          <p:cNvSpPr/>
          <p:nvPr/>
        </p:nvSpPr>
        <p:spPr>
          <a:xfrm>
            <a:off x="0" y="0"/>
            <a:ext cx="12191695" cy="118872"/>
          </a:xfrm>
          <a:prstGeom prst="rect">
            <a:avLst/>
          </a:prstGeom>
          <a:solidFill>
            <a:srgbClr val="F2A900"/>
          </a:solidFill>
          <a:ln w="12700">
            <a:solidFill>
              <a:srgbClr val="F2A900"/>
            </a:solidFill>
            <a:prstDash val="solid"/>
          </a:ln>
        </p:spPr>
        <p:txBody>
          <a:bodyPr/>
          <a:lstStyle/>
          <a:p>
            <a:endParaRPr lang="en-US"/>
          </a:p>
        </p:txBody>
      </p:sp>
      <p:sp>
        <p:nvSpPr>
          <p:cNvPr id="4" name="Text 2"/>
          <p:cNvSpPr/>
          <p:nvPr/>
        </p:nvSpPr>
        <p:spPr>
          <a:xfrm>
            <a:off x="9784080" y="6473952"/>
            <a:ext cx="1874520" cy="182880"/>
          </a:xfrm>
          <a:prstGeom prst="rect">
            <a:avLst/>
          </a:prstGeom>
          <a:noFill/>
          <a:ln/>
        </p:spPr>
        <p:txBody>
          <a:bodyPr wrap="square" lIns="0" tIns="0" rIns="0" bIns="0" rtlCol="0" anchor="ctr"/>
          <a:lstStyle/>
          <a:p>
            <a:pPr marL="0" indent="0" algn="r">
              <a:buNone/>
            </a:pPr>
            <a:r>
              <a:rPr lang="en-US" sz="800">
                <a:solidFill>
                  <a:srgbClr val="697783"/>
                </a:solidFill>
                <a:latin typeface="Aptos" pitchFamily="34" charset="0"/>
                <a:ea typeface="Aptos" pitchFamily="34" charset="-122"/>
                <a:cs typeface="Aptos" pitchFamily="34" charset="-120"/>
              </a:rPr>
              <a:t>Hazard Communication</a:t>
            </a:r>
            <a:endParaRPr lang="en-US" sz="800"/>
          </a:p>
        </p:txBody>
      </p:sp>
      <p:sp>
        <p:nvSpPr>
          <p:cNvPr id="25" name="Slide Number Placeholder 0"/>
          <p:cNvSpPr>
            <a:spLocks noGrp="1"/>
          </p:cNvSpPr>
          <p:nvPr>
            <p:ph type="sldNum" sz="quarter" idx="4294967295"/>
          </p:nvPr>
        </p:nvSpPr>
        <p:spPr>
          <a:xfrm>
            <a:off x="11759184" y="6446520"/>
            <a:ext cx="201168" cy="182880"/>
          </a:xfrm>
          <a:prstGeom prst="rect">
            <a:avLst/>
          </a:prstGeom>
          <a:extLst>
            <a:ext uri="{C572A759-6A51-4108-AA02-DFA0A04FC94B}">
              <ma14:wrappingTextBoxFlag xmlns="" xmlns:ma14="http://schemas.microsoft.com/office/mac/drawingml/2011/main" val="0"/>
            </a:ext>
          </a:extLst>
        </p:spPr>
        <p:txBody>
          <a:bodyPr/>
          <a:lstStyle>
            <a:lvl1pPr>
              <a:defRPr sz="800">
                <a:solidFill>
                  <a:srgbClr val="697783"/>
                </a:solidFill>
                <a:latin typeface="Aptos"/>
                <a:ea typeface="Aptos"/>
                <a:cs typeface="Aptos"/>
              </a:defRPr>
            </a:lvl1pPr>
          </a:lstStyle>
          <a:p>
            <a:pPr algn="r"/>
            <a:fld id="{F7021451-1387-4CA6-816F-3879F97B5CBC}" type="slidenum">
              <a:rPr lang="en-US" b="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759184" y="6446520"/>
            <a:ext cx="201168" cy="182880"/>
          </a:xfrm>
          <a:prstGeom prst="rect">
            <a:avLst/>
          </a:prstGeom>
          <a:extLst>
            <a:ext uri="{C572A759-6A51-4108-AA02-DFA0A04FC94B}">
              <ma14:wrappingTextBoxFlag xmlns="" xmlns:ma14="http://schemas.microsoft.com/office/mac/drawingml/2011/main" val="0"/>
            </a:ext>
          </a:extLst>
        </p:spPr>
        <p:txBody>
          <a:bodyPr/>
          <a:lstStyle>
            <a:lvl1pPr>
              <a:defRPr sz="800">
                <a:solidFill>
                  <a:srgbClr val="697783"/>
                </a:solidFill>
                <a:latin typeface="Aptos"/>
                <a:ea typeface="Aptos"/>
                <a:cs typeface="Aptos"/>
              </a:defRPr>
            </a:lvl1pPr>
          </a:lstStyle>
          <a:p>
            <a:pPr algn="r"/>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1" cy="1"/>
          <a:chOff x="0" y="0"/>
          <a:chExt cx="1" cy="1"/>
        </a:xfrm>
      </p:grpSpPr>
      <p:pic>
        <p:nvPicPr>
          <p:cNvPr id="2" name="Image 0" descr="/mnt/data/071bae281b.jpeg"/>
          <p:cNvPicPr>
            <a:picLocks noChangeAspect="1"/>
          </p:cNvPicPr>
          <p:nvPr/>
        </p:nvPicPr>
        <p:blipFill>
          <a:blip r:embed="rId3"/>
          <a:srcRect t="7811" b="7811"/>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B2742">
              <a:alpha val="58000"/>
            </a:srgbClr>
          </a:solidFill>
          <a:ln w="12700">
            <a:solidFill>
              <a:srgbClr val="333333">
                <a:alpha val="0"/>
              </a:srgbClr>
            </a:solidFill>
            <a:prstDash val="solid"/>
          </a:ln>
        </p:spPr>
        <p:txBody>
          <a:bodyPr/>
          <a:lstStyle/>
          <a:p>
            <a:endParaRPr lang="en-US"/>
          </a:p>
        </p:txBody>
      </p:sp>
      <p:sp>
        <p:nvSpPr>
          <p:cNvPr id="4" name="Shape 1"/>
          <p:cNvSpPr/>
          <p:nvPr/>
        </p:nvSpPr>
        <p:spPr>
          <a:xfrm>
            <a:off x="658368" y="713232"/>
            <a:ext cx="109728" cy="4983480"/>
          </a:xfrm>
          <a:prstGeom prst="rect">
            <a:avLst/>
          </a:prstGeom>
          <a:solidFill>
            <a:srgbClr val="F2A900"/>
          </a:solidFill>
          <a:ln w="12700">
            <a:solidFill>
              <a:srgbClr val="F2A900"/>
            </a:solidFill>
            <a:prstDash val="solid"/>
          </a:ln>
        </p:spPr>
        <p:txBody>
          <a:bodyPr/>
          <a:lstStyle/>
          <a:p>
            <a:endParaRPr lang="en-US"/>
          </a:p>
        </p:txBody>
      </p:sp>
      <p:sp>
        <p:nvSpPr>
          <p:cNvPr id="5" name="Text 2"/>
          <p:cNvSpPr/>
          <p:nvPr/>
        </p:nvSpPr>
        <p:spPr>
          <a:xfrm>
            <a:off x="1024128" y="960120"/>
            <a:ext cx="6766560" cy="1499616"/>
          </a:xfrm>
          <a:prstGeom prst="rect">
            <a:avLst/>
          </a:prstGeom>
          <a:noFill/>
          <a:ln/>
        </p:spPr>
        <p:txBody>
          <a:bodyPr wrap="square" lIns="0" tIns="0" rIns="0" bIns="0" rtlCol="0" anchor="ctr"/>
          <a:lstStyle/>
          <a:p>
            <a:pPr marL="0" indent="0">
              <a:buNone/>
            </a:pPr>
            <a:r>
              <a:rPr lang="en-US" sz="3800" b="1" kern="0" spc="40">
                <a:solidFill>
                  <a:srgbClr val="FFFFFF"/>
                </a:solidFill>
                <a:latin typeface="Aptos Display" pitchFamily="34" charset="0"/>
                <a:ea typeface="Aptos Display" pitchFamily="34" charset="-122"/>
                <a:cs typeface="Aptos Display" pitchFamily="34" charset="-120"/>
              </a:rPr>
              <a:t>HAZARD</a:t>
            </a:r>
            <a:endParaRPr lang="en-US" sz="3800"/>
          </a:p>
          <a:p>
            <a:pPr marL="0" indent="0">
              <a:buNone/>
            </a:pPr>
            <a:r>
              <a:rPr lang="en-US" sz="3800" b="1" kern="0" spc="40">
                <a:solidFill>
                  <a:srgbClr val="FFFFFF"/>
                </a:solidFill>
                <a:latin typeface="Aptos Display" pitchFamily="34" charset="0"/>
                <a:ea typeface="Aptos Display" pitchFamily="34" charset="-122"/>
                <a:cs typeface="Aptos Display" pitchFamily="34" charset="-120"/>
              </a:rPr>
              <a:t>COMMUNICATION</a:t>
            </a:r>
            <a:endParaRPr lang="en-US" sz="3800"/>
          </a:p>
        </p:txBody>
      </p:sp>
      <p:sp>
        <p:nvSpPr>
          <p:cNvPr id="6" name="Text 3"/>
          <p:cNvSpPr/>
          <p:nvPr/>
        </p:nvSpPr>
        <p:spPr>
          <a:xfrm>
            <a:off x="1060704" y="2697480"/>
            <a:ext cx="6583680" cy="640080"/>
          </a:xfrm>
          <a:prstGeom prst="rect">
            <a:avLst/>
          </a:prstGeom>
          <a:noFill/>
          <a:ln/>
        </p:spPr>
        <p:txBody>
          <a:bodyPr wrap="square" lIns="0" tIns="0" rIns="0" bIns="0" rtlCol="0" anchor="ctr"/>
          <a:lstStyle/>
          <a:p>
            <a:pPr marL="0" indent="0">
              <a:buNone/>
            </a:pPr>
            <a:r>
              <a:rPr lang="en-US" sz="2400">
                <a:solidFill>
                  <a:srgbClr val="FFFFFF"/>
                </a:solidFill>
              </a:rPr>
              <a:t>More Than Labels and Safety Data Sheets</a:t>
            </a:r>
            <a:endParaRPr lang="en-US" sz="2400"/>
          </a:p>
        </p:txBody>
      </p:sp>
      <p:sp>
        <p:nvSpPr>
          <p:cNvPr id="7" name="Text 4"/>
          <p:cNvSpPr/>
          <p:nvPr/>
        </p:nvSpPr>
        <p:spPr>
          <a:xfrm>
            <a:off x="1060704" y="3794760"/>
            <a:ext cx="6126480" cy="347472"/>
          </a:xfrm>
          <a:prstGeom prst="rect">
            <a:avLst/>
          </a:prstGeom>
          <a:noFill/>
          <a:ln/>
        </p:spPr>
        <p:txBody>
          <a:bodyPr wrap="square" lIns="0" tIns="0" rIns="0" bIns="0" rtlCol="0" anchor="ctr"/>
          <a:lstStyle/>
          <a:p>
            <a:pPr marL="0" indent="0">
              <a:buNone/>
            </a:pPr>
            <a:r>
              <a:rPr lang="en-US" sz="1500">
                <a:solidFill>
                  <a:srgbClr val="DCE7ED"/>
                </a:solidFill>
              </a:rPr>
              <a:t>Information for better decisions before exposure</a:t>
            </a:r>
            <a:endParaRPr lang="en-US" sz="1500"/>
          </a:p>
        </p:txBody>
      </p:sp>
      <p:sp>
        <p:nvSpPr>
          <p:cNvPr id="8" name="Text 5"/>
          <p:cNvSpPr/>
          <p:nvPr/>
        </p:nvSpPr>
        <p:spPr>
          <a:xfrm>
            <a:off x="1060704" y="5074920"/>
            <a:ext cx="4846320" cy="274320"/>
          </a:xfrm>
          <a:prstGeom prst="rect">
            <a:avLst/>
          </a:prstGeom>
          <a:noFill/>
          <a:ln/>
        </p:spPr>
        <p:txBody>
          <a:bodyPr wrap="square" lIns="0" tIns="0" rIns="0" bIns="0" rtlCol="0" anchor="ctr"/>
          <a:lstStyle/>
          <a:p>
            <a:pPr marL="0" indent="0">
              <a:buNone/>
            </a:pPr>
            <a:r>
              <a:rPr lang="en-US" sz="1200" b="1" kern="0" spc="100">
                <a:solidFill>
                  <a:srgbClr val="F2A900"/>
                </a:solidFill>
              </a:rPr>
              <a:t>Black Swamp Safety Council</a:t>
            </a:r>
            <a:endParaRPr lang="en-US" sz="12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1" cy="1"/>
          <a:chOff x="0" y="0"/>
          <a:chExt cx="1" cy="1"/>
        </a:xfrm>
      </p:grpSpPr>
      <p:sp>
        <p:nvSpPr>
          <p:cNvPr id="2" name="Text 0"/>
          <p:cNvSpPr/>
          <p:nvPr/>
        </p:nvSpPr>
        <p:spPr>
          <a:xfrm>
            <a:off x="594360" y="384048"/>
            <a:ext cx="10972800" cy="502920"/>
          </a:xfrm>
          <a:prstGeom prst="rect">
            <a:avLst/>
          </a:prstGeom>
          <a:noFill/>
          <a:ln/>
        </p:spPr>
        <p:txBody>
          <a:bodyPr wrap="square" lIns="0" tIns="0" rIns="0" bIns="0" rtlCol="0" anchor="ctr"/>
          <a:lstStyle/>
          <a:p>
            <a:pPr marL="0" indent="0">
              <a:buNone/>
            </a:pPr>
            <a:r>
              <a:rPr lang="en-US" sz="2800" b="1">
                <a:solidFill>
                  <a:srgbClr val="0B2742"/>
                </a:solidFill>
                <a:latin typeface="Aptos Display" pitchFamily="34" charset="0"/>
                <a:ea typeface="Aptos Display" pitchFamily="34" charset="-122"/>
                <a:cs typeface="Aptos Display" pitchFamily="34" charset="-120"/>
              </a:rPr>
              <a:t>When does a chemical incident actually begin?</a:t>
            </a:r>
            <a:endParaRPr lang="en-US" sz="2800"/>
          </a:p>
        </p:txBody>
      </p:sp>
      <p:sp>
        <p:nvSpPr>
          <p:cNvPr id="3" name="Text 1"/>
          <p:cNvSpPr/>
          <p:nvPr/>
        </p:nvSpPr>
        <p:spPr>
          <a:xfrm>
            <a:off x="621792" y="932688"/>
            <a:ext cx="10698480" cy="310896"/>
          </a:xfrm>
          <a:prstGeom prst="rect">
            <a:avLst/>
          </a:prstGeom>
          <a:noFill/>
          <a:ln/>
        </p:spPr>
        <p:txBody>
          <a:bodyPr wrap="square" lIns="0" tIns="0" rIns="0" bIns="0" rtlCol="0" anchor="ctr"/>
          <a:lstStyle/>
          <a:p>
            <a:pPr marL="0" indent="0">
              <a:buNone/>
            </a:pPr>
            <a:r>
              <a:rPr lang="en-US" sz="1300">
                <a:solidFill>
                  <a:srgbClr val="5D6B75"/>
                </a:solidFill>
              </a:rPr>
              <a:t>Opening discussion</a:t>
            </a:r>
            <a:endParaRPr lang="en-US" sz="1300"/>
          </a:p>
        </p:txBody>
      </p:sp>
      <p:sp>
        <p:nvSpPr>
          <p:cNvPr id="4" name="Text 2"/>
          <p:cNvSpPr/>
          <p:nvPr/>
        </p:nvSpPr>
        <p:spPr>
          <a:xfrm>
            <a:off x="713232" y="1481328"/>
            <a:ext cx="5074920" cy="685800"/>
          </a:xfrm>
          <a:prstGeom prst="rect">
            <a:avLst/>
          </a:prstGeom>
          <a:noFill/>
          <a:ln/>
        </p:spPr>
        <p:txBody>
          <a:bodyPr wrap="square" lIns="0" tIns="0" rIns="0" bIns="0" rtlCol="0" anchor="ctr"/>
          <a:lstStyle/>
          <a:p>
            <a:pPr marL="0" indent="0">
              <a:buNone/>
            </a:pPr>
            <a:r>
              <a:rPr lang="en-US" sz="3800" b="1">
                <a:solidFill>
                  <a:srgbClr val="C23B2A"/>
                </a:solidFill>
              </a:rPr>
              <a:t>Before contact.</a:t>
            </a:r>
            <a:endParaRPr lang="en-US" sz="3800"/>
          </a:p>
        </p:txBody>
      </p:sp>
      <p:sp>
        <p:nvSpPr>
          <p:cNvPr id="5" name="Text 3"/>
          <p:cNvSpPr/>
          <p:nvPr/>
        </p:nvSpPr>
        <p:spPr>
          <a:xfrm>
            <a:off x="713232" y="2331720"/>
            <a:ext cx="5166360" cy="1005840"/>
          </a:xfrm>
          <a:prstGeom prst="rect">
            <a:avLst/>
          </a:prstGeom>
          <a:noFill/>
          <a:ln/>
        </p:spPr>
        <p:txBody>
          <a:bodyPr wrap="square" lIns="0" tIns="0" rIns="0" bIns="0" rtlCol="0" anchor="ctr"/>
          <a:lstStyle/>
          <a:p>
            <a:pPr marL="0" indent="0">
              <a:buNone/>
            </a:pPr>
            <a:r>
              <a:rPr lang="en-US" sz="2300">
                <a:solidFill>
                  <a:srgbClr val="18232C"/>
                </a:solidFill>
              </a:rPr>
              <a:t>The exposure is often the last step in a longer chain of decisions.</a:t>
            </a:r>
            <a:endParaRPr lang="en-US" sz="2300"/>
          </a:p>
        </p:txBody>
      </p:sp>
      <p:sp>
        <p:nvSpPr>
          <p:cNvPr id="6" name="Text 4"/>
          <p:cNvSpPr/>
          <p:nvPr/>
        </p:nvSpPr>
        <p:spPr>
          <a:xfrm>
            <a:off x="822960" y="3794760"/>
            <a:ext cx="4754880" cy="274320"/>
          </a:xfrm>
          <a:prstGeom prst="rect">
            <a:avLst/>
          </a:prstGeom>
          <a:noFill/>
          <a:ln/>
        </p:spPr>
        <p:txBody>
          <a:bodyPr wrap="square" lIns="0" tIns="0" rIns="0" bIns="0" rtlCol="0" anchor="ctr"/>
          <a:lstStyle/>
          <a:p>
            <a:pPr marL="0" indent="0">
              <a:buNone/>
            </a:pPr>
            <a:r>
              <a:rPr lang="en-US" sz="1600">
                <a:solidFill>
                  <a:srgbClr val="5D6B75"/>
                </a:solidFill>
              </a:rPr>
              <a:t>Hazard not recognized</a:t>
            </a:r>
            <a:endParaRPr lang="en-US" sz="1600"/>
          </a:p>
        </p:txBody>
      </p:sp>
      <p:sp>
        <p:nvSpPr>
          <p:cNvPr id="7" name="Text 5"/>
          <p:cNvSpPr/>
          <p:nvPr/>
        </p:nvSpPr>
        <p:spPr>
          <a:xfrm>
            <a:off x="822960" y="4270248"/>
            <a:ext cx="4754880" cy="274320"/>
          </a:xfrm>
          <a:prstGeom prst="rect">
            <a:avLst/>
          </a:prstGeom>
          <a:noFill/>
          <a:ln/>
        </p:spPr>
        <p:txBody>
          <a:bodyPr wrap="square" lIns="0" tIns="0" rIns="0" bIns="0" rtlCol="0" anchor="ctr"/>
          <a:lstStyle/>
          <a:p>
            <a:pPr marL="0" indent="0">
              <a:buNone/>
            </a:pPr>
            <a:r>
              <a:rPr lang="en-US" sz="1600">
                <a:solidFill>
                  <a:srgbClr val="5D6B75"/>
                </a:solidFill>
              </a:rPr>
              <a:t>Information not available</a:t>
            </a:r>
            <a:endParaRPr lang="en-US" sz="1600"/>
          </a:p>
        </p:txBody>
      </p:sp>
      <p:sp>
        <p:nvSpPr>
          <p:cNvPr id="8" name="Text 6"/>
          <p:cNvSpPr/>
          <p:nvPr/>
        </p:nvSpPr>
        <p:spPr>
          <a:xfrm>
            <a:off x="822960" y="4745736"/>
            <a:ext cx="4754880" cy="274320"/>
          </a:xfrm>
          <a:prstGeom prst="rect">
            <a:avLst/>
          </a:prstGeom>
          <a:noFill/>
          <a:ln/>
        </p:spPr>
        <p:txBody>
          <a:bodyPr wrap="square" lIns="0" tIns="0" rIns="0" bIns="0" rtlCol="0" anchor="ctr"/>
          <a:lstStyle/>
          <a:p>
            <a:pPr marL="0" indent="0">
              <a:buNone/>
            </a:pPr>
            <a:r>
              <a:rPr lang="en-US" sz="1600">
                <a:solidFill>
                  <a:srgbClr val="5D6B75"/>
                </a:solidFill>
              </a:rPr>
              <a:t>Risk not communicated</a:t>
            </a:r>
            <a:endParaRPr lang="en-US" sz="1600"/>
          </a:p>
        </p:txBody>
      </p:sp>
      <p:sp>
        <p:nvSpPr>
          <p:cNvPr id="9" name="Text 7"/>
          <p:cNvSpPr/>
          <p:nvPr/>
        </p:nvSpPr>
        <p:spPr>
          <a:xfrm>
            <a:off x="822960" y="5221224"/>
            <a:ext cx="4754880" cy="274320"/>
          </a:xfrm>
          <a:prstGeom prst="rect">
            <a:avLst/>
          </a:prstGeom>
          <a:noFill/>
          <a:ln/>
        </p:spPr>
        <p:txBody>
          <a:bodyPr wrap="square" lIns="0" tIns="0" rIns="0" bIns="0" rtlCol="0" anchor="ctr"/>
          <a:lstStyle/>
          <a:p>
            <a:pPr marL="0" indent="0">
              <a:buNone/>
            </a:pPr>
            <a:r>
              <a:rPr lang="en-US" sz="1600" b="1">
                <a:solidFill>
                  <a:srgbClr val="C23B2A"/>
                </a:solidFill>
              </a:rPr>
              <a:t>Decision made without context</a:t>
            </a:r>
            <a:endParaRPr lang="en-US" sz="1600"/>
          </a:p>
        </p:txBody>
      </p:sp>
      <p:pic>
        <p:nvPicPr>
          <p:cNvPr id="10" name="Image 0" descr="/mnt/data/08e05790dd.jpeg"/>
          <p:cNvPicPr>
            <a:picLocks noChangeAspect="1"/>
          </p:cNvPicPr>
          <p:nvPr/>
        </p:nvPicPr>
        <p:blipFill>
          <a:blip r:embed="rId3"/>
          <a:srcRect l="14762" r="14762"/>
          <a:stretch/>
        </p:blipFill>
        <p:spPr>
          <a:xfrm>
            <a:off x="6537960" y="1234440"/>
            <a:ext cx="5074920" cy="4800600"/>
          </a:xfrm>
          <a:prstGeom prst="rect">
            <a:avLst/>
          </a:prstGeom>
        </p:spPr>
      </p:pic>
      <p:sp>
        <p:nvSpPr>
          <p:cNvPr id="11" name="Shape 8"/>
          <p:cNvSpPr/>
          <p:nvPr/>
        </p:nvSpPr>
        <p:spPr>
          <a:xfrm>
            <a:off x="6537960" y="1234440"/>
            <a:ext cx="5074920" cy="4800600"/>
          </a:xfrm>
          <a:prstGeom prst="rect">
            <a:avLst/>
          </a:prstGeom>
          <a:solidFill>
            <a:srgbClr val="000000">
              <a:alpha val="0"/>
            </a:srgbClr>
          </a:solidFill>
          <a:ln w="12700">
            <a:solidFill>
              <a:srgbClr val="FFFFFF">
                <a:alpha val="40000"/>
              </a:srgbClr>
            </a:solidFill>
            <a:prstDash val="solid"/>
          </a:ln>
          <a:effectLst>
            <a:outerShdw blurRad="25400" dist="12700" dir="2700000" algn="bl" rotWithShape="0">
              <a:srgbClr val="000000">
                <a:alpha val="18000"/>
              </a:srgbClr>
            </a:outerShdw>
          </a:effectLst>
        </p:spPr>
        <p:txBody>
          <a:bodyPr/>
          <a:lstStyle/>
          <a:p>
            <a:endParaRPr lang="en-US"/>
          </a:p>
        </p:txBody>
      </p:sp>
      <p:sp>
        <p:nvSpPr>
          <p:cNvPr id="25" name="Slide Number Placeholder 0"/>
          <p:cNvSpPr>
            <a:spLocks noGrp="1"/>
          </p:cNvSpPr>
          <p:nvPr>
            <p:ph type="sldNum" sz="quarter" idx="4294967295"/>
          </p:nvPr>
        </p:nvSpPr>
        <p:spPr>
          <a:xfrm>
            <a:off x="11759184" y="6446520"/>
            <a:ext cx="201168" cy="182880"/>
          </a:xfrm>
          <a:prstGeom prst="rect">
            <a:avLst/>
          </a:prstGeom>
          <a:extLst>
            <a:ext uri="{C572A759-6A51-4108-AA02-DFA0A04FC94B}">
              <ma14:wrappingTextBoxFlag xmlns="" xmlns:ma14="http://schemas.microsoft.com/office/mac/drawingml/2011/main" val="0"/>
            </a:ext>
          </a:extLst>
        </p:spPr>
        <p:txBody>
          <a:bodyPr/>
          <a:lstStyle>
            <a:lvl1pPr>
              <a:defRPr sz="800">
                <a:solidFill>
                  <a:srgbClr val="697783"/>
                </a:solidFill>
                <a:latin typeface="Aptos"/>
                <a:ea typeface="Aptos"/>
                <a:cs typeface="Aptos"/>
              </a:defRPr>
            </a:lvl1pPr>
          </a:lstStyle>
          <a:p>
            <a:pPr algn="r"/>
            <a:fld id="{F7021451-1387-4CA6-816F-3879F97B5CBC}" type="slidenum">
              <a:rPr lang="en-US" b="0"/>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1" cy="1"/>
          <a:chOff x="0" y="0"/>
          <a:chExt cx="1" cy="1"/>
        </a:xfrm>
      </p:grpSpPr>
      <p:sp>
        <p:nvSpPr>
          <p:cNvPr id="2" name="Text 0"/>
          <p:cNvSpPr/>
          <p:nvPr/>
        </p:nvSpPr>
        <p:spPr>
          <a:xfrm>
            <a:off x="594360" y="384048"/>
            <a:ext cx="10972800" cy="502920"/>
          </a:xfrm>
          <a:prstGeom prst="rect">
            <a:avLst/>
          </a:prstGeom>
          <a:noFill/>
          <a:ln/>
        </p:spPr>
        <p:txBody>
          <a:bodyPr wrap="square" lIns="0" tIns="0" rIns="0" bIns="0" rtlCol="0" anchor="ctr"/>
          <a:lstStyle/>
          <a:p>
            <a:pPr marL="0" indent="0">
              <a:buNone/>
            </a:pPr>
            <a:r>
              <a:rPr lang="en-US" sz="2800" b="1">
                <a:solidFill>
                  <a:srgbClr val="0B2742"/>
                </a:solidFill>
                <a:latin typeface="Aptos Display" pitchFamily="34" charset="0"/>
                <a:ea typeface="Aptos Display" pitchFamily="34" charset="-122"/>
                <a:cs typeface="Aptos Display" pitchFamily="34" charset="-120"/>
              </a:rPr>
              <a:t>Why Hazard Communication Exists</a:t>
            </a:r>
            <a:endParaRPr lang="en-US" sz="2800"/>
          </a:p>
        </p:txBody>
      </p:sp>
      <p:sp>
        <p:nvSpPr>
          <p:cNvPr id="3" name="Shape 1"/>
          <p:cNvSpPr/>
          <p:nvPr/>
        </p:nvSpPr>
        <p:spPr>
          <a:xfrm>
            <a:off x="685800" y="1325880"/>
            <a:ext cx="1554480" cy="347472"/>
          </a:xfrm>
          <a:prstGeom prst="roundRect">
            <a:avLst>
              <a:gd name="adj" fmla="val 21053"/>
            </a:avLst>
          </a:prstGeom>
          <a:solidFill>
            <a:srgbClr val="145A7A"/>
          </a:solidFill>
          <a:ln w="12700">
            <a:solidFill>
              <a:srgbClr val="145A7A"/>
            </a:solidFill>
            <a:prstDash val="solid"/>
          </a:ln>
        </p:spPr>
        <p:txBody>
          <a:bodyPr/>
          <a:lstStyle/>
          <a:p>
            <a:endParaRPr lang="en-US"/>
          </a:p>
        </p:txBody>
      </p:sp>
      <p:sp>
        <p:nvSpPr>
          <p:cNvPr id="4" name="Text 2"/>
          <p:cNvSpPr/>
          <p:nvPr/>
        </p:nvSpPr>
        <p:spPr>
          <a:xfrm>
            <a:off x="758952" y="1371600"/>
            <a:ext cx="1408176" cy="201168"/>
          </a:xfrm>
          <a:prstGeom prst="rect">
            <a:avLst/>
          </a:prstGeom>
          <a:noFill/>
          <a:ln/>
        </p:spPr>
        <p:txBody>
          <a:bodyPr wrap="square" lIns="0" tIns="0" rIns="0" bIns="0" rtlCol="0" anchor="ctr"/>
          <a:lstStyle/>
          <a:p>
            <a:pPr marL="0" indent="0" algn="ctr">
              <a:buNone/>
            </a:pPr>
            <a:r>
              <a:rPr lang="en-US" sz="1000" b="1" kern="0" spc="80">
                <a:solidFill>
                  <a:srgbClr val="FFFFFF"/>
                </a:solidFill>
              </a:rPr>
              <a:t>RIGHT TO KNOW</a:t>
            </a:r>
            <a:endParaRPr lang="en-US" sz="1000"/>
          </a:p>
        </p:txBody>
      </p:sp>
      <p:sp>
        <p:nvSpPr>
          <p:cNvPr id="5" name="Shape 3"/>
          <p:cNvSpPr/>
          <p:nvPr/>
        </p:nvSpPr>
        <p:spPr>
          <a:xfrm>
            <a:off x="2395728" y="1325880"/>
            <a:ext cx="2057400" cy="347472"/>
          </a:xfrm>
          <a:prstGeom prst="roundRect">
            <a:avLst>
              <a:gd name="adj" fmla="val 21053"/>
            </a:avLst>
          </a:prstGeom>
          <a:solidFill>
            <a:srgbClr val="3D7A57"/>
          </a:solidFill>
          <a:ln w="12700">
            <a:solidFill>
              <a:srgbClr val="3D7A57"/>
            </a:solidFill>
            <a:prstDash val="solid"/>
          </a:ln>
        </p:spPr>
        <p:txBody>
          <a:bodyPr/>
          <a:lstStyle/>
          <a:p>
            <a:endParaRPr lang="en-US"/>
          </a:p>
        </p:txBody>
      </p:sp>
      <p:sp>
        <p:nvSpPr>
          <p:cNvPr id="6" name="Text 4"/>
          <p:cNvSpPr/>
          <p:nvPr/>
        </p:nvSpPr>
        <p:spPr>
          <a:xfrm>
            <a:off x="2468880" y="1371600"/>
            <a:ext cx="1911096" cy="201168"/>
          </a:xfrm>
          <a:prstGeom prst="rect">
            <a:avLst/>
          </a:prstGeom>
          <a:noFill/>
          <a:ln/>
        </p:spPr>
        <p:txBody>
          <a:bodyPr wrap="square" lIns="0" tIns="0" rIns="0" bIns="0" rtlCol="0" anchor="ctr"/>
          <a:lstStyle/>
          <a:p>
            <a:pPr marL="0" indent="0" algn="ctr">
              <a:buNone/>
            </a:pPr>
            <a:r>
              <a:rPr lang="en-US" sz="1000" b="1" kern="0" spc="80">
                <a:solidFill>
                  <a:srgbClr val="FFFFFF"/>
                </a:solidFill>
              </a:rPr>
              <a:t>RIGHT TO UNDERSTAND</a:t>
            </a:r>
            <a:endParaRPr lang="en-US" sz="1000"/>
          </a:p>
        </p:txBody>
      </p:sp>
      <p:sp>
        <p:nvSpPr>
          <p:cNvPr id="7" name="Text 5"/>
          <p:cNvSpPr/>
          <p:nvPr/>
        </p:nvSpPr>
        <p:spPr>
          <a:xfrm>
            <a:off x="658368" y="1417320"/>
            <a:ext cx="5532120" cy="3383280"/>
          </a:xfrm>
          <a:prstGeom prst="rect">
            <a:avLst/>
          </a:prstGeom>
          <a:noFill/>
          <a:ln/>
        </p:spPr>
        <p:txBody>
          <a:bodyPr wrap="square" lIns="0" tIns="0" rIns="0" bIns="0" rtlCol="0" anchor="ctr">
            <a:normAutofit/>
          </a:bodyPr>
          <a:lstStyle/>
          <a:p>
            <a:pPr marL="0" indent="0">
              <a:buNone/>
            </a:pPr>
            <a:r>
              <a:rPr lang="en-US" sz="2800" b="1">
                <a:solidFill>
                  <a:srgbClr val="18232C"/>
                </a:solidFill>
                <a:latin typeface="Aptos Display" pitchFamily="34" charset="0"/>
                <a:ea typeface="Aptos Display" pitchFamily="34" charset="-122"/>
                <a:cs typeface="Aptos Display" pitchFamily="34" charset="-120"/>
              </a:rPr>
              <a:t>Workers need the identity, hazards and protective measures for a chemical before they decide how to use it.</a:t>
            </a:r>
            <a:endParaRPr lang="en-US" sz="2800"/>
          </a:p>
        </p:txBody>
      </p:sp>
      <p:pic>
        <p:nvPicPr>
          <p:cNvPr id="8" name="Image 0" descr="/mnt/data/17c93385fd.jpeg"/>
          <p:cNvPicPr>
            <a:picLocks noChangeAspect="1"/>
          </p:cNvPicPr>
          <p:nvPr/>
        </p:nvPicPr>
        <p:blipFill>
          <a:blip r:embed="rId3"/>
          <a:srcRect l="14762" r="14762"/>
          <a:stretch/>
        </p:blipFill>
        <p:spPr>
          <a:xfrm>
            <a:off x="6537960" y="1234440"/>
            <a:ext cx="5074920" cy="4800600"/>
          </a:xfrm>
          <a:prstGeom prst="rect">
            <a:avLst/>
          </a:prstGeom>
        </p:spPr>
      </p:pic>
      <p:sp>
        <p:nvSpPr>
          <p:cNvPr id="9" name="Shape 6"/>
          <p:cNvSpPr/>
          <p:nvPr/>
        </p:nvSpPr>
        <p:spPr>
          <a:xfrm>
            <a:off x="6537960" y="1234440"/>
            <a:ext cx="5074920" cy="4800600"/>
          </a:xfrm>
          <a:prstGeom prst="rect">
            <a:avLst/>
          </a:prstGeom>
          <a:solidFill>
            <a:srgbClr val="000000">
              <a:alpha val="0"/>
            </a:srgbClr>
          </a:solidFill>
          <a:ln w="12700">
            <a:solidFill>
              <a:srgbClr val="FFFFFF">
                <a:alpha val="40000"/>
              </a:srgbClr>
            </a:solidFill>
            <a:prstDash val="solid"/>
          </a:ln>
          <a:effectLst>
            <a:outerShdw blurRad="25400" dist="12700" dir="2700000" algn="bl" rotWithShape="0">
              <a:srgbClr val="000000">
                <a:alpha val="18000"/>
              </a:srgbClr>
            </a:outerShdw>
          </a:effectLst>
        </p:spPr>
        <p:txBody>
          <a:bodyPr/>
          <a:lstStyle/>
          <a:p>
            <a:endParaRPr lang="en-US"/>
          </a:p>
        </p:txBody>
      </p:sp>
      <p:sp>
        <p:nvSpPr>
          <p:cNvPr id="10" name="Text 7"/>
          <p:cNvSpPr/>
          <p:nvPr/>
        </p:nvSpPr>
        <p:spPr>
          <a:xfrm>
            <a:off x="640080" y="6144768"/>
            <a:ext cx="10789920" cy="219456"/>
          </a:xfrm>
          <a:prstGeom prst="rect">
            <a:avLst/>
          </a:prstGeom>
          <a:noFill/>
          <a:ln/>
        </p:spPr>
        <p:txBody>
          <a:bodyPr wrap="square" lIns="0" tIns="0" rIns="0" bIns="0" rtlCol="0" anchor="ctr"/>
          <a:lstStyle/>
          <a:p>
            <a:pPr marL="0" indent="0">
              <a:buNone/>
            </a:pPr>
            <a:r>
              <a:rPr lang="en-US" sz="800" i="1">
                <a:solidFill>
                  <a:srgbClr val="70808C"/>
                </a:solidFill>
              </a:rPr>
              <a:t>OSHA 29 CFR 1910.1200(a): classify hazards and transmit information through a comprehensive program.</a:t>
            </a:r>
            <a:endParaRPr lang="en-US" sz="800"/>
          </a:p>
        </p:txBody>
      </p:sp>
      <p:sp>
        <p:nvSpPr>
          <p:cNvPr id="25" name="Slide Number Placeholder 0"/>
          <p:cNvSpPr>
            <a:spLocks noGrp="1"/>
          </p:cNvSpPr>
          <p:nvPr>
            <p:ph type="sldNum" sz="quarter" idx="4294967295"/>
          </p:nvPr>
        </p:nvSpPr>
        <p:spPr>
          <a:xfrm>
            <a:off x="11759184" y="6446520"/>
            <a:ext cx="201168" cy="182880"/>
          </a:xfrm>
          <a:prstGeom prst="rect">
            <a:avLst/>
          </a:prstGeom>
          <a:extLst>
            <a:ext uri="{C572A759-6A51-4108-AA02-DFA0A04FC94B}">
              <ma14:wrappingTextBoxFlag xmlns="" xmlns:ma14="http://schemas.microsoft.com/office/mac/drawingml/2011/main" val="0"/>
            </a:ext>
          </a:extLst>
        </p:spPr>
        <p:txBody>
          <a:bodyPr/>
          <a:lstStyle>
            <a:lvl1pPr>
              <a:defRPr sz="800">
                <a:solidFill>
                  <a:srgbClr val="697783"/>
                </a:solidFill>
                <a:latin typeface="Aptos"/>
                <a:ea typeface="Aptos"/>
                <a:cs typeface="Aptos"/>
              </a:defRPr>
            </a:lvl1pPr>
          </a:lstStyle>
          <a:p>
            <a:pPr algn="r"/>
            <a:fld id="{F7021451-1387-4CA6-816F-3879F97B5CBC}" type="slidenum">
              <a:rPr lang="en-US" b="0"/>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1" cy="1"/>
          <a:chOff x="0" y="0"/>
          <a:chExt cx="1" cy="1"/>
        </a:xfrm>
      </p:grpSpPr>
      <p:sp>
        <p:nvSpPr>
          <p:cNvPr id="2" name="Text 0"/>
          <p:cNvSpPr/>
          <p:nvPr/>
        </p:nvSpPr>
        <p:spPr>
          <a:xfrm>
            <a:off x="594360" y="384048"/>
            <a:ext cx="10972800" cy="502920"/>
          </a:xfrm>
          <a:prstGeom prst="rect">
            <a:avLst/>
          </a:prstGeom>
          <a:noFill/>
          <a:ln/>
        </p:spPr>
        <p:txBody>
          <a:bodyPr wrap="square" lIns="0" tIns="0" rIns="0" bIns="0" rtlCol="0" anchor="ctr"/>
          <a:lstStyle/>
          <a:p>
            <a:pPr marL="0" indent="0">
              <a:buNone/>
            </a:pPr>
            <a:r>
              <a:rPr lang="en-US" sz="2800" b="1">
                <a:solidFill>
                  <a:srgbClr val="0B2742"/>
                </a:solidFill>
                <a:latin typeface="Aptos Display" pitchFamily="34" charset="0"/>
                <a:ea typeface="Aptos Display" pitchFamily="34" charset="-122"/>
                <a:cs typeface="Aptos Display" pitchFamily="34" charset="-120"/>
              </a:rPr>
              <a:t>The Four Questions Every Employee Needs Answered</a:t>
            </a:r>
            <a:endParaRPr lang="en-US" sz="2800"/>
          </a:p>
        </p:txBody>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685800" y="1298448"/>
          <a:ext cx="10789920" cy="3749040"/>
        </p:xfrm>
        <a:graphic>
          <a:graphicData uri="http://schemas.openxmlformats.org/drawingml/2006/table">
            <a:tbl>
              <a:tblPr/>
              <a:tblGrid>
                <a:gridCol w="5166360">
                  <a:extLst>
                    <a:ext uri="{9D8B030D-6E8A-4147-A177-3AD203B41FA5}">
                      <a16:colId xmlns:a16="http://schemas.microsoft.com/office/drawing/2014/main" val="20000"/>
                    </a:ext>
                  </a:extLst>
                </a:gridCol>
                <a:gridCol w="5623560">
                  <a:extLst>
                    <a:ext uri="{9D8B030D-6E8A-4147-A177-3AD203B41FA5}">
                      <a16:colId xmlns:a16="http://schemas.microsoft.com/office/drawing/2014/main" val="20001"/>
                    </a:ext>
                  </a:extLst>
                </a:gridCol>
              </a:tblGrid>
              <a:tr h="749808">
                <a:tc>
                  <a:txBody>
                    <a:bodyPr/>
                    <a:lstStyle/>
                    <a:p>
                      <a:pPr marL="0" indent="0">
                        <a:buNone/>
                      </a:pPr>
                      <a:r>
                        <a:rPr lang="en-US" sz="1900">
                          <a:solidFill>
                            <a:srgbClr val="18232C"/>
                          </a:solidFill>
                          <a:latin typeface="Aptos" pitchFamily="34" charset="0"/>
                          <a:ea typeface="Aptos" pitchFamily="34" charset="-122"/>
                          <a:cs typeface="Aptos" pitchFamily="34" charset="-120"/>
                        </a:rPr>
                        <a:t>Employee Question</a:t>
                      </a:r>
                      <a:endParaRPr lang="en-US" sz="1900">
                        <a:latin typeface="Aptos" charset="0"/>
                        <a:ea typeface="Aptos" charset="0"/>
                        <a:cs typeface="Aptos" charset="0"/>
                      </a:endParaRPr>
                    </a:p>
                  </a:txBody>
                  <a:tcPr marL="146304" marR="146304" marT="146304" marB="146304">
                    <a:lnL w="12700" cap="flat" cmpd="sng" algn="ctr">
                      <a:solidFill>
                        <a:srgbClr val="D7DEE3"/>
                      </a:solidFill>
                      <a:prstDash val="solid"/>
                      <a:round/>
                      <a:headEnd type="none" w="med" len="med"/>
                      <a:tailEnd type="none" w="med" len="med"/>
                    </a:lnL>
                    <a:lnR w="12700" cap="flat" cmpd="sng" algn="ctr">
                      <a:solidFill>
                        <a:srgbClr val="D7DEE3"/>
                      </a:solidFill>
                      <a:prstDash val="solid"/>
                      <a:round/>
                      <a:headEnd type="none" w="med" len="med"/>
                      <a:tailEnd type="none" w="med" len="med"/>
                    </a:lnR>
                    <a:lnT w="12700" cap="flat" cmpd="sng" algn="ctr">
                      <a:solidFill>
                        <a:srgbClr val="D7DEE3"/>
                      </a:solidFill>
                      <a:prstDash val="solid"/>
                      <a:round/>
                      <a:headEnd type="none" w="med" len="med"/>
                      <a:tailEnd type="none" w="med" len="med"/>
                    </a:lnT>
                    <a:lnB w="12700" cap="flat" cmpd="sng" algn="ctr">
                      <a:solidFill>
                        <a:srgbClr val="D7DEE3"/>
                      </a:solidFill>
                      <a:prstDash val="solid"/>
                      <a:round/>
                      <a:headEnd type="none" w="med" len="med"/>
                      <a:tailEnd type="none" w="med" len="med"/>
                    </a:lnB>
                    <a:solidFill>
                      <a:srgbClr val="FFFFFF"/>
                    </a:solidFill>
                  </a:tcPr>
                </a:tc>
                <a:tc>
                  <a:txBody>
                    <a:bodyPr/>
                    <a:lstStyle/>
                    <a:p>
                      <a:pPr marL="0" indent="0">
                        <a:buNone/>
                      </a:pPr>
                      <a:r>
                        <a:rPr lang="en-US" sz="1900">
                          <a:solidFill>
                            <a:srgbClr val="18232C"/>
                          </a:solidFill>
                          <a:latin typeface="Aptos" pitchFamily="34" charset="0"/>
                          <a:ea typeface="Aptos" pitchFamily="34" charset="-122"/>
                          <a:cs typeface="Aptos" pitchFamily="34" charset="-120"/>
                        </a:rPr>
                        <a:t>Hazard Communication Program Element</a:t>
                      </a:r>
                      <a:endParaRPr lang="en-US" sz="1900">
                        <a:latin typeface="Aptos" charset="0"/>
                        <a:ea typeface="Aptos" charset="0"/>
                        <a:cs typeface="Aptos" charset="0"/>
                      </a:endParaRPr>
                    </a:p>
                  </a:txBody>
                  <a:tcPr marL="146304" marR="146304" marT="146304" marB="146304">
                    <a:lnL w="12700" cap="flat" cmpd="sng" algn="ctr">
                      <a:solidFill>
                        <a:srgbClr val="D7DEE3"/>
                      </a:solidFill>
                      <a:prstDash val="solid"/>
                      <a:round/>
                      <a:headEnd type="none" w="med" len="med"/>
                      <a:tailEnd type="none" w="med" len="med"/>
                    </a:lnL>
                    <a:lnR w="12700" cap="flat" cmpd="sng" algn="ctr">
                      <a:solidFill>
                        <a:srgbClr val="D7DEE3"/>
                      </a:solidFill>
                      <a:prstDash val="solid"/>
                      <a:round/>
                      <a:headEnd type="none" w="med" len="med"/>
                      <a:tailEnd type="none" w="med" len="med"/>
                    </a:lnR>
                    <a:lnT w="12700" cap="flat" cmpd="sng" algn="ctr">
                      <a:solidFill>
                        <a:srgbClr val="D7DEE3"/>
                      </a:solidFill>
                      <a:prstDash val="solid"/>
                      <a:round/>
                      <a:headEnd type="none" w="med" len="med"/>
                      <a:tailEnd type="none" w="med" len="med"/>
                    </a:lnT>
                    <a:lnB w="12700" cap="flat" cmpd="sng" algn="ctr">
                      <a:solidFill>
                        <a:srgbClr val="D7DEE3"/>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749808">
                <a:tc>
                  <a:txBody>
                    <a:bodyPr/>
                    <a:lstStyle/>
                    <a:p>
                      <a:pPr marL="0" indent="0">
                        <a:buNone/>
                      </a:pPr>
                      <a:r>
                        <a:rPr lang="en-US" sz="1900">
                          <a:solidFill>
                            <a:srgbClr val="18232C"/>
                          </a:solidFill>
                          <a:latin typeface="Aptos" pitchFamily="34" charset="0"/>
                          <a:ea typeface="Aptos" pitchFamily="34" charset="-122"/>
                          <a:cs typeface="Aptos" pitchFamily="34" charset="-120"/>
                        </a:rPr>
                        <a:t>What chemicals do we have?</a:t>
                      </a:r>
                      <a:endParaRPr lang="en-US" sz="1900">
                        <a:latin typeface="Aptos" charset="0"/>
                        <a:ea typeface="Aptos" charset="0"/>
                        <a:cs typeface="Aptos" charset="0"/>
                      </a:endParaRPr>
                    </a:p>
                  </a:txBody>
                  <a:tcPr marL="146304" marR="146304" marT="146304" marB="146304">
                    <a:lnL w="12700" cap="flat" cmpd="sng" algn="ctr">
                      <a:solidFill>
                        <a:srgbClr val="D7DEE3"/>
                      </a:solidFill>
                      <a:prstDash val="solid"/>
                      <a:round/>
                      <a:headEnd type="none" w="med" len="med"/>
                      <a:tailEnd type="none" w="med" len="med"/>
                    </a:lnL>
                    <a:lnR w="12700" cap="flat" cmpd="sng" algn="ctr">
                      <a:solidFill>
                        <a:srgbClr val="D7DEE3"/>
                      </a:solidFill>
                      <a:prstDash val="solid"/>
                      <a:round/>
                      <a:headEnd type="none" w="med" len="med"/>
                      <a:tailEnd type="none" w="med" len="med"/>
                    </a:lnR>
                    <a:lnT w="12700" cap="flat" cmpd="sng" algn="ctr">
                      <a:solidFill>
                        <a:srgbClr val="D7DEE3"/>
                      </a:solidFill>
                      <a:prstDash val="solid"/>
                      <a:round/>
                      <a:headEnd type="none" w="med" len="med"/>
                      <a:tailEnd type="none" w="med" len="med"/>
                    </a:lnT>
                    <a:lnB w="12700" cap="flat" cmpd="sng" algn="ctr">
                      <a:solidFill>
                        <a:srgbClr val="D7DEE3"/>
                      </a:solidFill>
                      <a:prstDash val="solid"/>
                      <a:round/>
                      <a:headEnd type="none" w="med" len="med"/>
                      <a:tailEnd type="none" w="med" len="med"/>
                    </a:lnB>
                    <a:solidFill>
                      <a:srgbClr val="FFFFFF"/>
                    </a:solidFill>
                  </a:tcPr>
                </a:tc>
                <a:tc>
                  <a:txBody>
                    <a:bodyPr/>
                    <a:lstStyle/>
                    <a:p>
                      <a:pPr marL="0" indent="0">
                        <a:buNone/>
                      </a:pPr>
                      <a:r>
                        <a:rPr lang="en-US" sz="1900">
                          <a:solidFill>
                            <a:srgbClr val="18232C"/>
                          </a:solidFill>
                          <a:latin typeface="Aptos" pitchFamily="34" charset="0"/>
                          <a:ea typeface="Aptos" pitchFamily="34" charset="-122"/>
                          <a:cs typeface="Aptos" pitchFamily="34" charset="-120"/>
                        </a:rPr>
                        <a:t>Chemical Inventory</a:t>
                      </a:r>
                      <a:endParaRPr lang="en-US" sz="1900">
                        <a:latin typeface="Aptos" charset="0"/>
                        <a:ea typeface="Aptos" charset="0"/>
                        <a:cs typeface="Aptos" charset="0"/>
                      </a:endParaRPr>
                    </a:p>
                  </a:txBody>
                  <a:tcPr marL="146304" marR="146304" marT="146304" marB="146304">
                    <a:lnL w="12700" cap="flat" cmpd="sng" algn="ctr">
                      <a:solidFill>
                        <a:srgbClr val="D7DEE3"/>
                      </a:solidFill>
                      <a:prstDash val="solid"/>
                      <a:round/>
                      <a:headEnd type="none" w="med" len="med"/>
                      <a:tailEnd type="none" w="med" len="med"/>
                    </a:lnL>
                    <a:lnR w="12700" cap="flat" cmpd="sng" algn="ctr">
                      <a:solidFill>
                        <a:srgbClr val="D7DEE3"/>
                      </a:solidFill>
                      <a:prstDash val="solid"/>
                      <a:round/>
                      <a:headEnd type="none" w="med" len="med"/>
                      <a:tailEnd type="none" w="med" len="med"/>
                    </a:lnR>
                    <a:lnT w="12700" cap="flat" cmpd="sng" algn="ctr">
                      <a:solidFill>
                        <a:srgbClr val="D7DEE3"/>
                      </a:solidFill>
                      <a:prstDash val="solid"/>
                      <a:round/>
                      <a:headEnd type="none" w="med" len="med"/>
                      <a:tailEnd type="none" w="med" len="med"/>
                    </a:lnT>
                    <a:lnB w="12700" cap="flat" cmpd="sng" algn="ctr">
                      <a:solidFill>
                        <a:srgbClr val="D7DEE3"/>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749808">
                <a:tc>
                  <a:txBody>
                    <a:bodyPr/>
                    <a:lstStyle/>
                    <a:p>
                      <a:pPr marL="0" indent="0">
                        <a:buNone/>
                      </a:pPr>
                      <a:r>
                        <a:rPr lang="en-US" sz="1900">
                          <a:solidFill>
                            <a:srgbClr val="18232C"/>
                          </a:solidFill>
                          <a:latin typeface="Aptos" pitchFamily="34" charset="0"/>
                          <a:ea typeface="Aptos" pitchFamily="34" charset="-122"/>
                          <a:cs typeface="Aptos" pitchFamily="34" charset="-120"/>
                        </a:rPr>
                        <a:t>What is this?</a:t>
                      </a:r>
                      <a:endParaRPr lang="en-US" sz="1900">
                        <a:latin typeface="Aptos" charset="0"/>
                        <a:ea typeface="Aptos" charset="0"/>
                        <a:cs typeface="Aptos" charset="0"/>
                      </a:endParaRPr>
                    </a:p>
                  </a:txBody>
                  <a:tcPr marL="146304" marR="146304" marT="146304" marB="146304">
                    <a:lnL w="12700" cap="flat" cmpd="sng" algn="ctr">
                      <a:solidFill>
                        <a:srgbClr val="D7DEE3"/>
                      </a:solidFill>
                      <a:prstDash val="solid"/>
                      <a:round/>
                      <a:headEnd type="none" w="med" len="med"/>
                      <a:tailEnd type="none" w="med" len="med"/>
                    </a:lnL>
                    <a:lnR w="12700" cap="flat" cmpd="sng" algn="ctr">
                      <a:solidFill>
                        <a:srgbClr val="D7DEE3"/>
                      </a:solidFill>
                      <a:prstDash val="solid"/>
                      <a:round/>
                      <a:headEnd type="none" w="med" len="med"/>
                      <a:tailEnd type="none" w="med" len="med"/>
                    </a:lnR>
                    <a:lnT w="12700" cap="flat" cmpd="sng" algn="ctr">
                      <a:solidFill>
                        <a:srgbClr val="D7DEE3"/>
                      </a:solidFill>
                      <a:prstDash val="solid"/>
                      <a:round/>
                      <a:headEnd type="none" w="med" len="med"/>
                      <a:tailEnd type="none" w="med" len="med"/>
                    </a:lnT>
                    <a:lnB w="12700" cap="flat" cmpd="sng" algn="ctr">
                      <a:solidFill>
                        <a:srgbClr val="D7DEE3"/>
                      </a:solidFill>
                      <a:prstDash val="solid"/>
                      <a:round/>
                      <a:headEnd type="none" w="med" len="med"/>
                      <a:tailEnd type="none" w="med" len="med"/>
                    </a:lnB>
                    <a:solidFill>
                      <a:srgbClr val="FFFFFF"/>
                    </a:solidFill>
                  </a:tcPr>
                </a:tc>
                <a:tc>
                  <a:txBody>
                    <a:bodyPr/>
                    <a:lstStyle/>
                    <a:p>
                      <a:pPr marL="0" indent="0">
                        <a:buNone/>
                      </a:pPr>
                      <a:r>
                        <a:rPr lang="en-US" sz="1900">
                          <a:solidFill>
                            <a:srgbClr val="18232C"/>
                          </a:solidFill>
                          <a:latin typeface="Aptos" pitchFamily="34" charset="0"/>
                          <a:ea typeface="Aptos" pitchFamily="34" charset="-122"/>
                          <a:cs typeface="Aptos" pitchFamily="34" charset="-120"/>
                        </a:rPr>
                        <a:t>Labels</a:t>
                      </a:r>
                      <a:endParaRPr lang="en-US" sz="1900">
                        <a:latin typeface="Aptos" charset="0"/>
                        <a:ea typeface="Aptos" charset="0"/>
                        <a:cs typeface="Aptos" charset="0"/>
                      </a:endParaRPr>
                    </a:p>
                  </a:txBody>
                  <a:tcPr marL="146304" marR="146304" marT="146304" marB="146304">
                    <a:lnL w="12700" cap="flat" cmpd="sng" algn="ctr">
                      <a:solidFill>
                        <a:srgbClr val="D7DEE3"/>
                      </a:solidFill>
                      <a:prstDash val="solid"/>
                      <a:round/>
                      <a:headEnd type="none" w="med" len="med"/>
                      <a:tailEnd type="none" w="med" len="med"/>
                    </a:lnL>
                    <a:lnR w="12700" cap="flat" cmpd="sng" algn="ctr">
                      <a:solidFill>
                        <a:srgbClr val="D7DEE3"/>
                      </a:solidFill>
                      <a:prstDash val="solid"/>
                      <a:round/>
                      <a:headEnd type="none" w="med" len="med"/>
                      <a:tailEnd type="none" w="med" len="med"/>
                    </a:lnR>
                    <a:lnT w="12700" cap="flat" cmpd="sng" algn="ctr">
                      <a:solidFill>
                        <a:srgbClr val="D7DEE3"/>
                      </a:solidFill>
                      <a:prstDash val="solid"/>
                      <a:round/>
                      <a:headEnd type="none" w="med" len="med"/>
                      <a:tailEnd type="none" w="med" len="med"/>
                    </a:lnT>
                    <a:lnB w="12700" cap="flat" cmpd="sng" algn="ctr">
                      <a:solidFill>
                        <a:srgbClr val="D7DEE3"/>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749808">
                <a:tc>
                  <a:txBody>
                    <a:bodyPr/>
                    <a:lstStyle/>
                    <a:p>
                      <a:pPr marL="0" indent="0">
                        <a:buNone/>
                      </a:pPr>
                      <a:r>
                        <a:rPr lang="en-US" sz="1900">
                          <a:solidFill>
                            <a:srgbClr val="18232C"/>
                          </a:solidFill>
                          <a:latin typeface="Aptos" pitchFamily="34" charset="0"/>
                          <a:ea typeface="Aptos" pitchFamily="34" charset="-122"/>
                          <a:cs typeface="Aptos" pitchFamily="34" charset="-120"/>
                        </a:rPr>
                        <a:t>What do I need to know?</a:t>
                      </a:r>
                      <a:endParaRPr lang="en-US" sz="1900">
                        <a:latin typeface="Aptos" charset="0"/>
                        <a:ea typeface="Aptos" charset="0"/>
                        <a:cs typeface="Aptos" charset="0"/>
                      </a:endParaRPr>
                    </a:p>
                  </a:txBody>
                  <a:tcPr marL="146304" marR="146304" marT="146304" marB="146304">
                    <a:lnL w="12700" cap="flat" cmpd="sng" algn="ctr">
                      <a:solidFill>
                        <a:srgbClr val="D7DEE3"/>
                      </a:solidFill>
                      <a:prstDash val="solid"/>
                      <a:round/>
                      <a:headEnd type="none" w="med" len="med"/>
                      <a:tailEnd type="none" w="med" len="med"/>
                    </a:lnL>
                    <a:lnR w="12700" cap="flat" cmpd="sng" algn="ctr">
                      <a:solidFill>
                        <a:srgbClr val="D7DEE3"/>
                      </a:solidFill>
                      <a:prstDash val="solid"/>
                      <a:round/>
                      <a:headEnd type="none" w="med" len="med"/>
                      <a:tailEnd type="none" w="med" len="med"/>
                    </a:lnR>
                    <a:lnT w="12700" cap="flat" cmpd="sng" algn="ctr">
                      <a:solidFill>
                        <a:srgbClr val="D7DEE3"/>
                      </a:solidFill>
                      <a:prstDash val="solid"/>
                      <a:round/>
                      <a:headEnd type="none" w="med" len="med"/>
                      <a:tailEnd type="none" w="med" len="med"/>
                    </a:lnT>
                    <a:lnB w="12700" cap="flat" cmpd="sng" algn="ctr">
                      <a:solidFill>
                        <a:srgbClr val="D7DEE3"/>
                      </a:solidFill>
                      <a:prstDash val="solid"/>
                      <a:round/>
                      <a:headEnd type="none" w="med" len="med"/>
                      <a:tailEnd type="none" w="med" len="med"/>
                    </a:lnB>
                    <a:solidFill>
                      <a:srgbClr val="FFFFFF"/>
                    </a:solidFill>
                  </a:tcPr>
                </a:tc>
                <a:tc>
                  <a:txBody>
                    <a:bodyPr/>
                    <a:lstStyle/>
                    <a:p>
                      <a:pPr marL="0" indent="0">
                        <a:buNone/>
                      </a:pPr>
                      <a:r>
                        <a:rPr lang="en-US" sz="1900">
                          <a:solidFill>
                            <a:srgbClr val="18232C"/>
                          </a:solidFill>
                          <a:latin typeface="Aptos" pitchFamily="34" charset="0"/>
                          <a:ea typeface="Aptos" pitchFamily="34" charset="-122"/>
                          <a:cs typeface="Aptos" pitchFamily="34" charset="-120"/>
                        </a:rPr>
                        <a:t>Safety Data Sheets</a:t>
                      </a:r>
                      <a:endParaRPr lang="en-US" sz="1900">
                        <a:latin typeface="Aptos" charset="0"/>
                        <a:ea typeface="Aptos" charset="0"/>
                        <a:cs typeface="Aptos" charset="0"/>
                      </a:endParaRPr>
                    </a:p>
                  </a:txBody>
                  <a:tcPr marL="146304" marR="146304" marT="146304" marB="146304">
                    <a:lnL w="12700" cap="flat" cmpd="sng" algn="ctr">
                      <a:solidFill>
                        <a:srgbClr val="D7DEE3"/>
                      </a:solidFill>
                      <a:prstDash val="solid"/>
                      <a:round/>
                      <a:headEnd type="none" w="med" len="med"/>
                      <a:tailEnd type="none" w="med" len="med"/>
                    </a:lnL>
                    <a:lnR w="12700" cap="flat" cmpd="sng" algn="ctr">
                      <a:solidFill>
                        <a:srgbClr val="D7DEE3"/>
                      </a:solidFill>
                      <a:prstDash val="solid"/>
                      <a:round/>
                      <a:headEnd type="none" w="med" len="med"/>
                      <a:tailEnd type="none" w="med" len="med"/>
                    </a:lnR>
                    <a:lnT w="12700" cap="flat" cmpd="sng" algn="ctr">
                      <a:solidFill>
                        <a:srgbClr val="D7DEE3"/>
                      </a:solidFill>
                      <a:prstDash val="solid"/>
                      <a:round/>
                      <a:headEnd type="none" w="med" len="med"/>
                      <a:tailEnd type="none" w="med" len="med"/>
                    </a:lnT>
                    <a:lnB w="12700" cap="flat" cmpd="sng" algn="ctr">
                      <a:solidFill>
                        <a:srgbClr val="D7DEE3"/>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749808">
                <a:tc>
                  <a:txBody>
                    <a:bodyPr/>
                    <a:lstStyle/>
                    <a:p>
                      <a:pPr marL="0" indent="0">
                        <a:buNone/>
                      </a:pPr>
                      <a:r>
                        <a:rPr lang="en-US" sz="1900">
                          <a:solidFill>
                            <a:srgbClr val="18232C"/>
                          </a:solidFill>
                          <a:latin typeface="Aptos" pitchFamily="34" charset="0"/>
                          <a:ea typeface="Aptos" pitchFamily="34" charset="-122"/>
                          <a:cs typeface="Aptos" pitchFamily="34" charset="-120"/>
                        </a:rPr>
                        <a:t>What should I do?</a:t>
                      </a:r>
                      <a:endParaRPr lang="en-US" sz="1900">
                        <a:latin typeface="Aptos" charset="0"/>
                        <a:ea typeface="Aptos" charset="0"/>
                        <a:cs typeface="Aptos" charset="0"/>
                      </a:endParaRPr>
                    </a:p>
                  </a:txBody>
                  <a:tcPr marL="146304" marR="146304" marT="146304" marB="146304">
                    <a:lnL w="12700" cap="flat" cmpd="sng" algn="ctr">
                      <a:solidFill>
                        <a:srgbClr val="D7DEE3"/>
                      </a:solidFill>
                      <a:prstDash val="solid"/>
                      <a:round/>
                      <a:headEnd type="none" w="med" len="med"/>
                      <a:tailEnd type="none" w="med" len="med"/>
                    </a:lnL>
                    <a:lnR w="12700" cap="flat" cmpd="sng" algn="ctr">
                      <a:solidFill>
                        <a:srgbClr val="D7DEE3"/>
                      </a:solidFill>
                      <a:prstDash val="solid"/>
                      <a:round/>
                      <a:headEnd type="none" w="med" len="med"/>
                      <a:tailEnd type="none" w="med" len="med"/>
                    </a:lnR>
                    <a:lnT w="12700" cap="flat" cmpd="sng" algn="ctr">
                      <a:solidFill>
                        <a:srgbClr val="D7DEE3"/>
                      </a:solidFill>
                      <a:prstDash val="solid"/>
                      <a:round/>
                      <a:headEnd type="none" w="med" len="med"/>
                      <a:tailEnd type="none" w="med" len="med"/>
                    </a:lnT>
                    <a:lnB w="12700" cap="flat" cmpd="sng" algn="ctr">
                      <a:solidFill>
                        <a:srgbClr val="D7DEE3"/>
                      </a:solidFill>
                      <a:prstDash val="solid"/>
                      <a:round/>
                      <a:headEnd type="none" w="med" len="med"/>
                      <a:tailEnd type="none" w="med" len="med"/>
                    </a:lnB>
                    <a:solidFill>
                      <a:srgbClr val="FFFFFF"/>
                    </a:solidFill>
                  </a:tcPr>
                </a:tc>
                <a:tc>
                  <a:txBody>
                    <a:bodyPr/>
                    <a:lstStyle/>
                    <a:p>
                      <a:pPr marL="0" indent="0">
                        <a:buNone/>
                      </a:pPr>
                      <a:r>
                        <a:rPr lang="en-US" sz="1900">
                          <a:solidFill>
                            <a:srgbClr val="18232C"/>
                          </a:solidFill>
                          <a:latin typeface="Aptos" pitchFamily="34" charset="0"/>
                          <a:ea typeface="Aptos" pitchFamily="34" charset="-122"/>
                          <a:cs typeface="Aptos" pitchFamily="34" charset="-120"/>
                        </a:rPr>
                        <a:t>Training</a:t>
                      </a:r>
                      <a:endParaRPr lang="en-US" sz="1900">
                        <a:latin typeface="Aptos" charset="0"/>
                        <a:ea typeface="Aptos" charset="0"/>
                        <a:cs typeface="Aptos" charset="0"/>
                      </a:endParaRPr>
                    </a:p>
                  </a:txBody>
                  <a:tcPr marL="146304" marR="146304" marT="146304" marB="146304">
                    <a:lnL w="12700" cap="flat" cmpd="sng" algn="ctr">
                      <a:solidFill>
                        <a:srgbClr val="D7DEE3"/>
                      </a:solidFill>
                      <a:prstDash val="solid"/>
                      <a:round/>
                      <a:headEnd type="none" w="med" len="med"/>
                      <a:tailEnd type="none" w="med" len="med"/>
                    </a:lnL>
                    <a:lnR w="12700" cap="flat" cmpd="sng" algn="ctr">
                      <a:solidFill>
                        <a:srgbClr val="D7DEE3"/>
                      </a:solidFill>
                      <a:prstDash val="solid"/>
                      <a:round/>
                      <a:headEnd type="none" w="med" len="med"/>
                      <a:tailEnd type="none" w="med" len="med"/>
                    </a:lnR>
                    <a:lnT w="12700" cap="flat" cmpd="sng" algn="ctr">
                      <a:solidFill>
                        <a:srgbClr val="D7DEE3"/>
                      </a:solidFill>
                      <a:prstDash val="solid"/>
                      <a:round/>
                      <a:headEnd type="none" w="med" len="med"/>
                      <a:tailEnd type="none" w="med" len="med"/>
                    </a:lnT>
                    <a:lnB w="12700" cap="flat" cmpd="sng" algn="ctr">
                      <a:solidFill>
                        <a:srgbClr val="D7DEE3"/>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bl>
          </a:graphicData>
        </a:graphic>
      </p:graphicFrame>
      <p:sp>
        <p:nvSpPr>
          <p:cNvPr id="4" name="Shape 1"/>
          <p:cNvSpPr/>
          <p:nvPr/>
        </p:nvSpPr>
        <p:spPr>
          <a:xfrm>
            <a:off x="685800" y="1298448"/>
            <a:ext cx="10789920" cy="713232"/>
          </a:xfrm>
          <a:prstGeom prst="rect">
            <a:avLst/>
          </a:prstGeom>
          <a:solidFill>
            <a:srgbClr val="0B2742"/>
          </a:solidFill>
          <a:ln w="12700">
            <a:solidFill>
              <a:srgbClr val="0B2742"/>
            </a:solidFill>
            <a:prstDash val="solid"/>
          </a:ln>
        </p:spPr>
        <p:txBody>
          <a:bodyPr/>
          <a:lstStyle/>
          <a:p>
            <a:endParaRPr lang="en-US"/>
          </a:p>
        </p:txBody>
      </p:sp>
      <p:sp>
        <p:nvSpPr>
          <p:cNvPr id="3" name="Text 2"/>
          <p:cNvSpPr/>
          <p:nvPr/>
        </p:nvSpPr>
        <p:spPr>
          <a:xfrm>
            <a:off x="914400" y="1508760"/>
            <a:ext cx="4572000" cy="274320"/>
          </a:xfrm>
          <a:prstGeom prst="rect">
            <a:avLst/>
          </a:prstGeom>
          <a:noFill/>
          <a:ln/>
        </p:spPr>
        <p:txBody>
          <a:bodyPr wrap="square" lIns="0" tIns="0" rIns="0" bIns="0" rtlCol="0" anchor="ctr"/>
          <a:lstStyle/>
          <a:p>
            <a:pPr marL="0" indent="0">
              <a:buNone/>
            </a:pPr>
            <a:r>
              <a:rPr lang="en-US" sz="1600" b="1">
                <a:solidFill>
                  <a:srgbClr val="FFFFFF"/>
                </a:solidFill>
              </a:rPr>
              <a:t>Employee Question</a:t>
            </a:r>
            <a:endParaRPr lang="en-US" sz="1600"/>
          </a:p>
        </p:txBody>
      </p:sp>
      <p:sp>
        <p:nvSpPr>
          <p:cNvPr id="6" name="Text 3"/>
          <p:cNvSpPr/>
          <p:nvPr/>
        </p:nvSpPr>
        <p:spPr>
          <a:xfrm>
            <a:off x="6080760" y="1508760"/>
            <a:ext cx="4983480" cy="274320"/>
          </a:xfrm>
          <a:prstGeom prst="rect">
            <a:avLst/>
          </a:prstGeom>
          <a:noFill/>
          <a:ln/>
        </p:spPr>
        <p:txBody>
          <a:bodyPr wrap="square" lIns="0" tIns="0" rIns="0" bIns="0" rtlCol="0" anchor="ctr"/>
          <a:lstStyle/>
          <a:p>
            <a:pPr marL="0" indent="0">
              <a:buNone/>
            </a:pPr>
            <a:r>
              <a:rPr lang="en-US" sz="1600" b="1">
                <a:solidFill>
                  <a:srgbClr val="FFFFFF"/>
                </a:solidFill>
              </a:rPr>
              <a:t>Hazard Communication Program Element</a:t>
            </a:r>
            <a:endParaRPr lang="en-US" sz="1600"/>
          </a:p>
        </p:txBody>
      </p:sp>
      <p:sp>
        <p:nvSpPr>
          <p:cNvPr id="25" name="Slide Number Placeholder 0"/>
          <p:cNvSpPr>
            <a:spLocks noGrp="1"/>
          </p:cNvSpPr>
          <p:nvPr>
            <p:ph type="sldNum" sz="quarter" idx="4294967295"/>
          </p:nvPr>
        </p:nvSpPr>
        <p:spPr>
          <a:xfrm>
            <a:off x="11759184" y="6446520"/>
            <a:ext cx="201168" cy="182880"/>
          </a:xfrm>
          <a:prstGeom prst="rect">
            <a:avLst/>
          </a:prstGeom>
          <a:extLst>
            <a:ext uri="{C572A759-6A51-4108-AA02-DFA0A04FC94B}">
              <ma14:wrappingTextBoxFlag xmlns="" xmlns:ma14="http://schemas.microsoft.com/office/mac/drawingml/2011/main" val="0"/>
            </a:ext>
          </a:extLst>
        </p:spPr>
        <p:txBody>
          <a:bodyPr/>
          <a:lstStyle>
            <a:lvl1pPr>
              <a:defRPr sz="800">
                <a:solidFill>
                  <a:srgbClr val="697783"/>
                </a:solidFill>
                <a:latin typeface="Aptos"/>
                <a:ea typeface="Aptos"/>
                <a:cs typeface="Aptos"/>
              </a:defRPr>
            </a:lvl1pPr>
          </a:lstStyle>
          <a:p>
            <a:pPr algn="r"/>
            <a:fld id="{F7021451-1387-4CA6-816F-3879F97B5CBC}" type="slidenum">
              <a:rPr lang="en-US" b="0"/>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1" cy="1"/>
          <a:chOff x="0" y="0"/>
          <a:chExt cx="1" cy="1"/>
        </a:xfrm>
      </p:grpSpPr>
      <p:sp>
        <p:nvSpPr>
          <p:cNvPr id="2" name="Text 0"/>
          <p:cNvSpPr/>
          <p:nvPr/>
        </p:nvSpPr>
        <p:spPr>
          <a:xfrm>
            <a:off x="594360" y="384048"/>
            <a:ext cx="10972800" cy="502920"/>
          </a:xfrm>
          <a:prstGeom prst="rect">
            <a:avLst/>
          </a:prstGeom>
          <a:noFill/>
          <a:ln/>
        </p:spPr>
        <p:txBody>
          <a:bodyPr wrap="square" lIns="0" tIns="0" rIns="0" bIns="0" rtlCol="0" anchor="ctr"/>
          <a:lstStyle/>
          <a:p>
            <a:pPr marL="0" indent="0">
              <a:buNone/>
            </a:pPr>
            <a:r>
              <a:rPr lang="en-US" sz="2800" b="1">
                <a:solidFill>
                  <a:srgbClr val="0B2742"/>
                </a:solidFill>
                <a:latin typeface="Aptos Display" pitchFamily="34" charset="0"/>
                <a:ea typeface="Aptos Display" pitchFamily="34" charset="-122"/>
                <a:cs typeface="Aptos Display" pitchFamily="34" charset="-120"/>
              </a:rPr>
              <a:t>The Written Program Coordinates the System</a:t>
            </a:r>
            <a:endParaRPr lang="en-US" sz="2800"/>
          </a:p>
        </p:txBody>
      </p:sp>
      <p:sp>
        <p:nvSpPr>
          <p:cNvPr id="3" name="Text 1"/>
          <p:cNvSpPr/>
          <p:nvPr/>
        </p:nvSpPr>
        <p:spPr>
          <a:xfrm>
            <a:off x="731520" y="1874520"/>
            <a:ext cx="1920240" cy="530352"/>
          </a:xfrm>
          <a:prstGeom prst="rect">
            <a:avLst/>
          </a:prstGeom>
          <a:solidFill>
            <a:srgbClr val="145A7A"/>
          </a:solidFill>
          <a:ln/>
        </p:spPr>
        <p:txBody>
          <a:bodyPr wrap="square" lIns="1524" tIns="1524" rIns="1524" bIns="1524" rtlCol="0" anchor="ctr"/>
          <a:lstStyle/>
          <a:p>
            <a:pPr marL="0" indent="0" algn="ctr">
              <a:buNone/>
            </a:pPr>
            <a:r>
              <a:rPr lang="en-US" sz="2300" b="1">
                <a:solidFill>
                  <a:srgbClr val="FFFFFF"/>
                </a:solidFill>
              </a:rPr>
              <a:t>Inventory</a:t>
            </a:r>
            <a:endParaRPr lang="en-US" sz="2300"/>
          </a:p>
        </p:txBody>
      </p:sp>
      <p:sp>
        <p:nvSpPr>
          <p:cNvPr id="4" name="Text 2"/>
          <p:cNvSpPr/>
          <p:nvPr/>
        </p:nvSpPr>
        <p:spPr>
          <a:xfrm>
            <a:off x="3063240" y="1874520"/>
            <a:ext cx="1920240" cy="530352"/>
          </a:xfrm>
          <a:prstGeom prst="rect">
            <a:avLst/>
          </a:prstGeom>
          <a:solidFill>
            <a:srgbClr val="C23B2A"/>
          </a:solidFill>
          <a:ln/>
        </p:spPr>
        <p:txBody>
          <a:bodyPr wrap="square" lIns="1524" tIns="1524" rIns="1524" bIns="1524" rtlCol="0" anchor="ctr"/>
          <a:lstStyle/>
          <a:p>
            <a:pPr marL="0" indent="0" algn="ctr">
              <a:buNone/>
            </a:pPr>
            <a:r>
              <a:rPr lang="en-US" sz="2300" b="1">
                <a:solidFill>
                  <a:srgbClr val="FFFFFF"/>
                </a:solidFill>
              </a:rPr>
              <a:t>Labels</a:t>
            </a:r>
            <a:endParaRPr lang="en-US" sz="2300"/>
          </a:p>
        </p:txBody>
      </p:sp>
      <p:sp>
        <p:nvSpPr>
          <p:cNvPr id="5" name="Text 3"/>
          <p:cNvSpPr/>
          <p:nvPr/>
        </p:nvSpPr>
        <p:spPr>
          <a:xfrm>
            <a:off x="5394960" y="1874520"/>
            <a:ext cx="1920240" cy="530352"/>
          </a:xfrm>
          <a:prstGeom prst="rect">
            <a:avLst/>
          </a:prstGeom>
          <a:solidFill>
            <a:srgbClr val="3D7A57"/>
          </a:solidFill>
          <a:ln/>
        </p:spPr>
        <p:txBody>
          <a:bodyPr wrap="square" lIns="1524" tIns="1524" rIns="1524" bIns="1524" rtlCol="0" anchor="ctr"/>
          <a:lstStyle/>
          <a:p>
            <a:pPr marL="0" indent="0" algn="ctr">
              <a:buNone/>
            </a:pPr>
            <a:r>
              <a:rPr lang="en-US" sz="2300" b="1">
                <a:solidFill>
                  <a:srgbClr val="FFFFFF"/>
                </a:solidFill>
              </a:rPr>
              <a:t>SDSs</a:t>
            </a:r>
            <a:endParaRPr lang="en-US" sz="2300"/>
          </a:p>
        </p:txBody>
      </p:sp>
      <p:sp>
        <p:nvSpPr>
          <p:cNvPr id="6" name="Text 4"/>
          <p:cNvSpPr/>
          <p:nvPr/>
        </p:nvSpPr>
        <p:spPr>
          <a:xfrm>
            <a:off x="7726680" y="1874520"/>
            <a:ext cx="1920240" cy="530352"/>
          </a:xfrm>
          <a:prstGeom prst="rect">
            <a:avLst/>
          </a:prstGeom>
          <a:solidFill>
            <a:srgbClr val="0B2742"/>
          </a:solidFill>
          <a:ln/>
        </p:spPr>
        <p:txBody>
          <a:bodyPr wrap="square" lIns="1524" tIns="1524" rIns="1524" bIns="1524" rtlCol="0" anchor="ctr"/>
          <a:lstStyle/>
          <a:p>
            <a:pPr marL="0" indent="0" algn="ctr">
              <a:buNone/>
            </a:pPr>
            <a:r>
              <a:rPr lang="en-US" sz="2300" b="1">
                <a:solidFill>
                  <a:srgbClr val="FFFFFF"/>
                </a:solidFill>
              </a:rPr>
              <a:t>Training</a:t>
            </a:r>
            <a:endParaRPr lang="en-US" sz="2300"/>
          </a:p>
        </p:txBody>
      </p:sp>
      <p:sp>
        <p:nvSpPr>
          <p:cNvPr id="7" name="Text 5"/>
          <p:cNvSpPr/>
          <p:nvPr/>
        </p:nvSpPr>
        <p:spPr>
          <a:xfrm>
            <a:off x="1143000" y="3246120"/>
            <a:ext cx="9326880" cy="548640"/>
          </a:xfrm>
          <a:prstGeom prst="rect">
            <a:avLst/>
          </a:prstGeom>
          <a:noFill/>
          <a:ln/>
        </p:spPr>
        <p:txBody>
          <a:bodyPr wrap="square" lIns="0" tIns="0" rIns="0" bIns="0" rtlCol="0" anchor="ctr"/>
          <a:lstStyle/>
          <a:p>
            <a:pPr marL="0" indent="0" algn="ctr">
              <a:buNone/>
            </a:pPr>
            <a:r>
              <a:rPr lang="en-US" sz="2600" b="1">
                <a:solidFill>
                  <a:srgbClr val="18232C"/>
                </a:solidFill>
              </a:rPr>
              <a:t>Ownership • methods • access • maintenance • coordination</a:t>
            </a:r>
            <a:endParaRPr lang="en-US" sz="2600"/>
          </a:p>
        </p:txBody>
      </p:sp>
      <p:sp>
        <p:nvSpPr>
          <p:cNvPr id="8" name="Text 6"/>
          <p:cNvSpPr/>
          <p:nvPr/>
        </p:nvSpPr>
        <p:spPr>
          <a:xfrm>
            <a:off x="1874520" y="4617720"/>
            <a:ext cx="8412480" cy="502920"/>
          </a:xfrm>
          <a:prstGeom prst="rect">
            <a:avLst/>
          </a:prstGeom>
          <a:noFill/>
          <a:ln/>
        </p:spPr>
        <p:txBody>
          <a:bodyPr wrap="square" lIns="0" tIns="0" rIns="0" bIns="0" rtlCol="0" anchor="ctr"/>
          <a:lstStyle/>
          <a:p>
            <a:pPr marL="0" indent="0" algn="ctr">
              <a:buNone/>
            </a:pPr>
            <a:r>
              <a:rPr lang="en-US" sz="2300" b="1">
                <a:solidFill>
                  <a:srgbClr val="C23B2A"/>
                </a:solidFill>
              </a:rPr>
              <a:t>A binder can document the program. It cannot run the program.</a:t>
            </a:r>
            <a:endParaRPr lang="en-US" sz="2300"/>
          </a:p>
        </p:txBody>
      </p:sp>
      <p:sp>
        <p:nvSpPr>
          <p:cNvPr id="25" name="Slide Number Placeholder 0"/>
          <p:cNvSpPr>
            <a:spLocks noGrp="1"/>
          </p:cNvSpPr>
          <p:nvPr>
            <p:ph type="sldNum" sz="quarter" idx="4294967295"/>
          </p:nvPr>
        </p:nvSpPr>
        <p:spPr>
          <a:xfrm>
            <a:off x="11759184" y="6446520"/>
            <a:ext cx="201168" cy="182880"/>
          </a:xfrm>
          <a:prstGeom prst="rect">
            <a:avLst/>
          </a:prstGeom>
          <a:extLst>
            <a:ext uri="{C572A759-6A51-4108-AA02-DFA0A04FC94B}">
              <ma14:wrappingTextBoxFlag xmlns="" xmlns:ma14="http://schemas.microsoft.com/office/mac/drawingml/2011/main" val="0"/>
            </a:ext>
          </a:extLst>
        </p:spPr>
        <p:txBody>
          <a:bodyPr/>
          <a:lstStyle>
            <a:lvl1pPr>
              <a:defRPr sz="800">
                <a:solidFill>
                  <a:srgbClr val="697783"/>
                </a:solidFill>
                <a:latin typeface="Aptos"/>
                <a:ea typeface="Aptos"/>
                <a:cs typeface="Aptos"/>
              </a:defRPr>
            </a:lvl1pPr>
          </a:lstStyle>
          <a:p>
            <a:pPr algn="r"/>
            <a:fld id="{F7021451-1387-4CA6-816F-3879F97B5CBC}" type="slidenum">
              <a:rPr lang="en-US" b="0"/>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1" cy="1"/>
          <a:chOff x="0" y="0"/>
          <a:chExt cx="1" cy="1"/>
        </a:xfrm>
      </p:grpSpPr>
      <p:sp>
        <p:nvSpPr>
          <p:cNvPr id="2" name="Text 0"/>
          <p:cNvSpPr/>
          <p:nvPr/>
        </p:nvSpPr>
        <p:spPr>
          <a:xfrm>
            <a:off x="594360" y="384048"/>
            <a:ext cx="10972800" cy="502920"/>
          </a:xfrm>
          <a:prstGeom prst="rect">
            <a:avLst/>
          </a:prstGeom>
          <a:noFill/>
          <a:ln/>
        </p:spPr>
        <p:txBody>
          <a:bodyPr wrap="square" lIns="0" tIns="0" rIns="0" bIns="0" rtlCol="0" anchor="ctr"/>
          <a:lstStyle/>
          <a:p>
            <a:pPr marL="0" indent="0">
              <a:buNone/>
            </a:pPr>
            <a:r>
              <a:rPr lang="en-US" sz="2800" b="1">
                <a:solidFill>
                  <a:srgbClr val="0B2742"/>
                </a:solidFill>
                <a:latin typeface="Aptos Display" pitchFamily="34" charset="0"/>
                <a:ea typeface="Aptos Display" pitchFamily="34" charset="-122"/>
                <a:cs typeface="Aptos Display" pitchFamily="34" charset="-120"/>
              </a:rPr>
              <a:t>1. Chemical Inventory</a:t>
            </a:r>
            <a:endParaRPr lang="en-US" sz="2800"/>
          </a:p>
        </p:txBody>
      </p:sp>
      <p:sp>
        <p:nvSpPr>
          <p:cNvPr id="3" name="Text 1"/>
          <p:cNvSpPr/>
          <p:nvPr/>
        </p:nvSpPr>
        <p:spPr>
          <a:xfrm>
            <a:off x="621792" y="932688"/>
            <a:ext cx="10698480" cy="310896"/>
          </a:xfrm>
          <a:prstGeom prst="rect">
            <a:avLst/>
          </a:prstGeom>
          <a:noFill/>
          <a:ln/>
        </p:spPr>
        <p:txBody>
          <a:bodyPr wrap="square" lIns="0" tIns="0" rIns="0" bIns="0" rtlCol="0" anchor="ctr"/>
          <a:lstStyle/>
          <a:p>
            <a:pPr marL="0" indent="0">
              <a:buNone/>
            </a:pPr>
            <a:r>
              <a:rPr lang="en-US" sz="1300">
                <a:solidFill>
                  <a:srgbClr val="5D6B75"/>
                </a:solidFill>
              </a:rPr>
              <a:t>A management map of what is actually present</a:t>
            </a:r>
            <a:endParaRPr lang="en-US" sz="1300"/>
          </a:p>
        </p:txBody>
      </p:sp>
      <p:sp>
        <p:nvSpPr>
          <p:cNvPr id="4" name="Text 2"/>
          <p:cNvSpPr/>
          <p:nvPr/>
        </p:nvSpPr>
        <p:spPr>
          <a:xfrm>
            <a:off x="713232" y="1499616"/>
            <a:ext cx="5257800" cy="1353312"/>
          </a:xfrm>
          <a:prstGeom prst="rect">
            <a:avLst/>
          </a:prstGeom>
          <a:noFill/>
          <a:ln/>
        </p:spPr>
        <p:txBody>
          <a:bodyPr wrap="square" lIns="0" tIns="0" rIns="0" bIns="0" rtlCol="0" anchor="ctr"/>
          <a:lstStyle/>
          <a:p>
            <a:pPr marL="0" indent="0">
              <a:buNone/>
            </a:pPr>
            <a:r>
              <a:rPr lang="en-US" sz="2700" b="1">
                <a:solidFill>
                  <a:srgbClr val="18232C"/>
                </a:solidFill>
              </a:rPr>
              <a:t>If the list does not match the workplace, the rest of the system cannot be trusted.</a:t>
            </a:r>
            <a:endParaRPr lang="en-US" sz="2700"/>
          </a:p>
        </p:txBody>
      </p:sp>
      <p:sp>
        <p:nvSpPr>
          <p:cNvPr id="5" name="Text 3"/>
          <p:cNvSpPr/>
          <p:nvPr/>
        </p:nvSpPr>
        <p:spPr>
          <a:xfrm>
            <a:off x="914400" y="3154680"/>
            <a:ext cx="4846320" cy="320040"/>
          </a:xfrm>
          <a:prstGeom prst="rect">
            <a:avLst/>
          </a:prstGeom>
          <a:noFill/>
          <a:ln/>
        </p:spPr>
        <p:txBody>
          <a:bodyPr wrap="square" lIns="0" tIns="0" rIns="0" bIns="0" rtlCol="0" anchor="ctr"/>
          <a:lstStyle/>
          <a:p>
            <a:pPr marL="190500" indent="-190500">
              <a:buSzPct val="100000"/>
              <a:buChar char="•"/>
            </a:pPr>
            <a:r>
              <a:rPr lang="en-US" sz="1600" b="1">
                <a:solidFill>
                  <a:srgbClr val="145A7A"/>
                </a:solidFill>
              </a:rPr>
              <a:t>Walk the workplace</a:t>
            </a:r>
            <a:endParaRPr lang="en-US" sz="1600"/>
          </a:p>
        </p:txBody>
      </p:sp>
      <p:sp>
        <p:nvSpPr>
          <p:cNvPr id="6" name="Text 4"/>
          <p:cNvSpPr/>
          <p:nvPr/>
        </p:nvSpPr>
        <p:spPr>
          <a:xfrm>
            <a:off x="914400" y="3685032"/>
            <a:ext cx="4846320" cy="320040"/>
          </a:xfrm>
          <a:prstGeom prst="rect">
            <a:avLst/>
          </a:prstGeom>
          <a:noFill/>
          <a:ln/>
        </p:spPr>
        <p:txBody>
          <a:bodyPr wrap="square" lIns="0" tIns="0" rIns="0" bIns="0" rtlCol="0" anchor="ctr"/>
          <a:lstStyle/>
          <a:p>
            <a:pPr marL="190500" indent="-190500">
              <a:buSzPct val="100000"/>
              <a:buChar char="•"/>
            </a:pPr>
            <a:r>
              <a:rPr lang="en-US" sz="1600">
                <a:solidFill>
                  <a:srgbClr val="5D6B75"/>
                </a:solidFill>
              </a:rPr>
              <a:t>Match product identifiers</a:t>
            </a:r>
            <a:endParaRPr lang="en-US" sz="1600"/>
          </a:p>
        </p:txBody>
      </p:sp>
      <p:sp>
        <p:nvSpPr>
          <p:cNvPr id="7" name="Text 5"/>
          <p:cNvSpPr/>
          <p:nvPr/>
        </p:nvSpPr>
        <p:spPr>
          <a:xfrm>
            <a:off x="914400" y="4215384"/>
            <a:ext cx="4846320" cy="320040"/>
          </a:xfrm>
          <a:prstGeom prst="rect">
            <a:avLst/>
          </a:prstGeom>
          <a:noFill/>
          <a:ln/>
        </p:spPr>
        <p:txBody>
          <a:bodyPr wrap="square" lIns="0" tIns="0" rIns="0" bIns="0" rtlCol="0" anchor="ctr"/>
          <a:lstStyle/>
          <a:p>
            <a:pPr marL="190500" indent="-190500">
              <a:buSzPct val="100000"/>
              <a:buChar char="•"/>
            </a:pPr>
            <a:r>
              <a:rPr lang="en-US" sz="1600">
                <a:solidFill>
                  <a:srgbClr val="5D6B75"/>
                </a:solidFill>
              </a:rPr>
              <a:t>Find orphaned and obsolete products</a:t>
            </a:r>
            <a:endParaRPr lang="en-US" sz="1600"/>
          </a:p>
        </p:txBody>
      </p:sp>
      <p:sp>
        <p:nvSpPr>
          <p:cNvPr id="8" name="Text 6"/>
          <p:cNvSpPr/>
          <p:nvPr/>
        </p:nvSpPr>
        <p:spPr>
          <a:xfrm>
            <a:off x="914400" y="4745736"/>
            <a:ext cx="4846320" cy="320040"/>
          </a:xfrm>
          <a:prstGeom prst="rect">
            <a:avLst/>
          </a:prstGeom>
          <a:noFill/>
          <a:ln/>
        </p:spPr>
        <p:txBody>
          <a:bodyPr wrap="square" lIns="0" tIns="0" rIns="0" bIns="0" rtlCol="0" anchor="ctr"/>
          <a:lstStyle/>
          <a:p>
            <a:pPr marL="190500" indent="-190500">
              <a:buSzPct val="100000"/>
              <a:buChar char="•"/>
            </a:pPr>
            <a:r>
              <a:rPr lang="en-US" sz="1600">
                <a:solidFill>
                  <a:srgbClr val="5D6B75"/>
                </a:solidFill>
              </a:rPr>
              <a:t>Use the list to track SDSs, labels and training</a:t>
            </a:r>
            <a:endParaRPr lang="en-US" sz="1600"/>
          </a:p>
        </p:txBody>
      </p:sp>
      <p:pic>
        <p:nvPicPr>
          <p:cNvPr id="9" name="Image 0" descr="/mnt/data/23f063af6e.jpeg"/>
          <p:cNvPicPr>
            <a:picLocks noChangeAspect="1"/>
          </p:cNvPicPr>
          <p:nvPr/>
        </p:nvPicPr>
        <p:blipFill>
          <a:blip r:embed="rId3"/>
          <a:srcRect l="14762" r="14762"/>
          <a:stretch/>
        </p:blipFill>
        <p:spPr>
          <a:xfrm>
            <a:off x="6537960" y="1234440"/>
            <a:ext cx="5074920" cy="4800600"/>
          </a:xfrm>
          <a:prstGeom prst="rect">
            <a:avLst/>
          </a:prstGeom>
        </p:spPr>
      </p:pic>
      <p:sp>
        <p:nvSpPr>
          <p:cNvPr id="10" name="Shape 7"/>
          <p:cNvSpPr/>
          <p:nvPr/>
        </p:nvSpPr>
        <p:spPr>
          <a:xfrm>
            <a:off x="6537960" y="1234440"/>
            <a:ext cx="5074920" cy="4800600"/>
          </a:xfrm>
          <a:prstGeom prst="rect">
            <a:avLst/>
          </a:prstGeom>
          <a:solidFill>
            <a:srgbClr val="000000">
              <a:alpha val="0"/>
            </a:srgbClr>
          </a:solidFill>
          <a:ln w="12700">
            <a:solidFill>
              <a:srgbClr val="FFFFFF">
                <a:alpha val="40000"/>
              </a:srgbClr>
            </a:solidFill>
            <a:prstDash val="solid"/>
          </a:ln>
          <a:effectLst>
            <a:outerShdw blurRad="25400" dist="12700" dir="2700000" algn="bl" rotWithShape="0">
              <a:srgbClr val="000000">
                <a:alpha val="18000"/>
              </a:srgbClr>
            </a:outerShdw>
          </a:effectLst>
        </p:spPr>
        <p:txBody>
          <a:bodyPr/>
          <a:lstStyle/>
          <a:p>
            <a:endParaRPr lang="en-US"/>
          </a:p>
        </p:txBody>
      </p:sp>
      <p:sp>
        <p:nvSpPr>
          <p:cNvPr id="25" name="Slide Number Placeholder 0"/>
          <p:cNvSpPr>
            <a:spLocks noGrp="1"/>
          </p:cNvSpPr>
          <p:nvPr>
            <p:ph type="sldNum" sz="quarter" idx="4294967295"/>
          </p:nvPr>
        </p:nvSpPr>
        <p:spPr>
          <a:xfrm>
            <a:off x="11759184" y="6446520"/>
            <a:ext cx="201168" cy="182880"/>
          </a:xfrm>
          <a:prstGeom prst="rect">
            <a:avLst/>
          </a:prstGeom>
          <a:extLst>
            <a:ext uri="{C572A759-6A51-4108-AA02-DFA0A04FC94B}">
              <ma14:wrappingTextBoxFlag xmlns="" xmlns:ma14="http://schemas.microsoft.com/office/mac/drawingml/2011/main" val="0"/>
            </a:ext>
          </a:extLst>
        </p:spPr>
        <p:txBody>
          <a:bodyPr/>
          <a:lstStyle>
            <a:lvl1pPr>
              <a:defRPr sz="800">
                <a:solidFill>
                  <a:srgbClr val="697783"/>
                </a:solidFill>
                <a:latin typeface="Aptos"/>
                <a:ea typeface="Aptos"/>
                <a:cs typeface="Aptos"/>
              </a:defRPr>
            </a:lvl1pPr>
          </a:lstStyle>
          <a:p>
            <a:pPr algn="r"/>
            <a:fld id="{F7021451-1387-4CA6-816F-3879F97B5CBC}" type="slidenum">
              <a:rPr lang="en-US" b="0"/>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1" cy="1"/>
          <a:chOff x="0" y="0"/>
          <a:chExt cx="1" cy="1"/>
        </a:xfrm>
      </p:grpSpPr>
      <p:sp>
        <p:nvSpPr>
          <p:cNvPr id="2" name="Text 0"/>
          <p:cNvSpPr/>
          <p:nvPr/>
        </p:nvSpPr>
        <p:spPr>
          <a:xfrm>
            <a:off x="594360" y="384048"/>
            <a:ext cx="10972800" cy="502920"/>
          </a:xfrm>
          <a:prstGeom prst="rect">
            <a:avLst/>
          </a:prstGeom>
          <a:noFill/>
          <a:ln/>
        </p:spPr>
        <p:txBody>
          <a:bodyPr wrap="square" lIns="0" tIns="0" rIns="0" bIns="0" rtlCol="0" anchor="ctr"/>
          <a:lstStyle/>
          <a:p>
            <a:pPr marL="0" indent="0">
              <a:buNone/>
            </a:pPr>
            <a:r>
              <a:rPr lang="en-US" sz="2800" b="1">
                <a:solidFill>
                  <a:srgbClr val="0B2742"/>
                </a:solidFill>
                <a:latin typeface="Aptos Display" pitchFamily="34" charset="0"/>
                <a:ea typeface="Aptos Display" pitchFamily="34" charset="-122"/>
                <a:cs typeface="Aptos Display" pitchFamily="34" charset="-120"/>
              </a:rPr>
              <a:t>2. Labels</a:t>
            </a:r>
            <a:endParaRPr lang="en-US" sz="2800"/>
          </a:p>
        </p:txBody>
      </p:sp>
      <p:sp>
        <p:nvSpPr>
          <p:cNvPr id="3" name="Text 1"/>
          <p:cNvSpPr/>
          <p:nvPr/>
        </p:nvSpPr>
        <p:spPr>
          <a:xfrm>
            <a:off x="621792" y="932688"/>
            <a:ext cx="10698480" cy="310896"/>
          </a:xfrm>
          <a:prstGeom prst="rect">
            <a:avLst/>
          </a:prstGeom>
          <a:noFill/>
          <a:ln/>
        </p:spPr>
        <p:txBody>
          <a:bodyPr wrap="square" lIns="0" tIns="0" rIns="0" bIns="0" rtlCol="0" anchor="ctr"/>
          <a:lstStyle/>
          <a:p>
            <a:pPr marL="0" indent="0">
              <a:buNone/>
            </a:pPr>
            <a:r>
              <a:rPr lang="en-US" sz="1300">
                <a:solidFill>
                  <a:srgbClr val="5D6B75"/>
                </a:solidFill>
              </a:rPr>
              <a:t>The fast answer at the container</a:t>
            </a:r>
            <a:endParaRPr lang="en-US" sz="1300"/>
          </a:p>
        </p:txBody>
      </p:sp>
      <p:sp>
        <p:nvSpPr>
          <p:cNvPr id="4" name="Text 2"/>
          <p:cNvSpPr/>
          <p:nvPr/>
        </p:nvSpPr>
        <p:spPr>
          <a:xfrm>
            <a:off x="713232" y="1499616"/>
            <a:ext cx="5349240" cy="1371600"/>
          </a:xfrm>
          <a:prstGeom prst="rect">
            <a:avLst/>
          </a:prstGeom>
          <a:noFill/>
          <a:ln/>
        </p:spPr>
        <p:txBody>
          <a:bodyPr wrap="square" lIns="0" tIns="0" rIns="0" bIns="0" rtlCol="0" anchor="ctr"/>
          <a:lstStyle/>
          <a:p>
            <a:pPr marL="0" indent="0">
              <a:buNone/>
            </a:pPr>
            <a:r>
              <a:rPr lang="en-US" sz="2700" b="1">
                <a:solidFill>
                  <a:srgbClr val="18232C"/>
                </a:solidFill>
              </a:rPr>
              <a:t>A label should let the user recognize the product, the hazard and the immediate precautions.</a:t>
            </a:r>
            <a:endParaRPr lang="en-US" sz="2700"/>
          </a:p>
        </p:txBody>
      </p:sp>
      <p:sp>
        <p:nvSpPr>
          <p:cNvPr id="5" name="Shape 3"/>
          <p:cNvSpPr/>
          <p:nvPr/>
        </p:nvSpPr>
        <p:spPr>
          <a:xfrm>
            <a:off x="731520" y="3246120"/>
            <a:ext cx="1234440" cy="347472"/>
          </a:xfrm>
          <a:prstGeom prst="roundRect">
            <a:avLst>
              <a:gd name="adj" fmla="val 21053"/>
            </a:avLst>
          </a:prstGeom>
          <a:solidFill>
            <a:srgbClr val="145A7A"/>
          </a:solidFill>
          <a:ln w="12700">
            <a:solidFill>
              <a:srgbClr val="145A7A"/>
            </a:solidFill>
            <a:prstDash val="solid"/>
          </a:ln>
        </p:spPr>
        <p:txBody>
          <a:bodyPr/>
          <a:lstStyle/>
          <a:p>
            <a:endParaRPr lang="en-US"/>
          </a:p>
        </p:txBody>
      </p:sp>
      <p:sp>
        <p:nvSpPr>
          <p:cNvPr id="6" name="Text 4"/>
          <p:cNvSpPr/>
          <p:nvPr/>
        </p:nvSpPr>
        <p:spPr>
          <a:xfrm>
            <a:off x="804672" y="3291840"/>
            <a:ext cx="1088136" cy="201168"/>
          </a:xfrm>
          <a:prstGeom prst="rect">
            <a:avLst/>
          </a:prstGeom>
          <a:noFill/>
          <a:ln/>
        </p:spPr>
        <p:txBody>
          <a:bodyPr wrap="square" lIns="0" tIns="0" rIns="0" bIns="0" rtlCol="0" anchor="ctr"/>
          <a:lstStyle/>
          <a:p>
            <a:pPr marL="0" indent="0" algn="ctr">
              <a:buNone/>
            </a:pPr>
            <a:r>
              <a:rPr lang="en-US" sz="1000" b="1" kern="0" spc="80">
                <a:solidFill>
                  <a:srgbClr val="FFFFFF"/>
                </a:solidFill>
              </a:rPr>
              <a:t>IDENTITY</a:t>
            </a:r>
            <a:endParaRPr lang="en-US" sz="1000"/>
          </a:p>
        </p:txBody>
      </p:sp>
      <p:sp>
        <p:nvSpPr>
          <p:cNvPr id="7" name="Shape 5"/>
          <p:cNvSpPr/>
          <p:nvPr/>
        </p:nvSpPr>
        <p:spPr>
          <a:xfrm>
            <a:off x="2130552" y="3246120"/>
            <a:ext cx="1234440" cy="347472"/>
          </a:xfrm>
          <a:prstGeom prst="roundRect">
            <a:avLst>
              <a:gd name="adj" fmla="val 21053"/>
            </a:avLst>
          </a:prstGeom>
          <a:solidFill>
            <a:srgbClr val="C23B2A"/>
          </a:solidFill>
          <a:ln w="12700">
            <a:solidFill>
              <a:srgbClr val="C23B2A"/>
            </a:solidFill>
            <a:prstDash val="solid"/>
          </a:ln>
        </p:spPr>
        <p:txBody>
          <a:bodyPr/>
          <a:lstStyle/>
          <a:p>
            <a:endParaRPr lang="en-US"/>
          </a:p>
        </p:txBody>
      </p:sp>
      <p:sp>
        <p:nvSpPr>
          <p:cNvPr id="8" name="Text 6"/>
          <p:cNvSpPr/>
          <p:nvPr/>
        </p:nvSpPr>
        <p:spPr>
          <a:xfrm>
            <a:off x="2203704" y="3291840"/>
            <a:ext cx="1088136" cy="201168"/>
          </a:xfrm>
          <a:prstGeom prst="rect">
            <a:avLst/>
          </a:prstGeom>
          <a:noFill/>
          <a:ln/>
        </p:spPr>
        <p:txBody>
          <a:bodyPr wrap="square" lIns="0" tIns="0" rIns="0" bIns="0" rtlCol="0" anchor="ctr"/>
          <a:lstStyle/>
          <a:p>
            <a:pPr marL="0" indent="0" algn="ctr">
              <a:buNone/>
            </a:pPr>
            <a:r>
              <a:rPr lang="en-US" sz="1000" b="1" kern="0" spc="80">
                <a:solidFill>
                  <a:srgbClr val="FFFFFF"/>
                </a:solidFill>
              </a:rPr>
              <a:t>HAZARD</a:t>
            </a:r>
            <a:endParaRPr lang="en-US" sz="1000"/>
          </a:p>
        </p:txBody>
      </p:sp>
      <p:sp>
        <p:nvSpPr>
          <p:cNvPr id="9" name="Shape 7"/>
          <p:cNvSpPr/>
          <p:nvPr/>
        </p:nvSpPr>
        <p:spPr>
          <a:xfrm>
            <a:off x="3529584" y="3246120"/>
            <a:ext cx="1600200" cy="347472"/>
          </a:xfrm>
          <a:prstGeom prst="roundRect">
            <a:avLst>
              <a:gd name="adj" fmla="val 21053"/>
            </a:avLst>
          </a:prstGeom>
          <a:solidFill>
            <a:srgbClr val="3D7A57"/>
          </a:solidFill>
          <a:ln w="12700">
            <a:solidFill>
              <a:srgbClr val="3D7A57"/>
            </a:solidFill>
            <a:prstDash val="solid"/>
          </a:ln>
        </p:spPr>
        <p:txBody>
          <a:bodyPr/>
          <a:lstStyle/>
          <a:p>
            <a:endParaRPr lang="en-US"/>
          </a:p>
        </p:txBody>
      </p:sp>
      <p:sp>
        <p:nvSpPr>
          <p:cNvPr id="10" name="Text 8"/>
          <p:cNvSpPr/>
          <p:nvPr/>
        </p:nvSpPr>
        <p:spPr>
          <a:xfrm>
            <a:off x="3602736" y="3291840"/>
            <a:ext cx="1453896" cy="201168"/>
          </a:xfrm>
          <a:prstGeom prst="rect">
            <a:avLst/>
          </a:prstGeom>
          <a:noFill/>
          <a:ln/>
        </p:spPr>
        <p:txBody>
          <a:bodyPr wrap="square" lIns="0" tIns="0" rIns="0" bIns="0" rtlCol="0" anchor="ctr"/>
          <a:lstStyle/>
          <a:p>
            <a:pPr marL="0" indent="0" algn="ctr">
              <a:buNone/>
            </a:pPr>
            <a:r>
              <a:rPr lang="en-US" sz="1000" b="1" kern="0" spc="80">
                <a:solidFill>
                  <a:srgbClr val="FFFFFF"/>
                </a:solidFill>
              </a:rPr>
              <a:t>PRECAUTIONS</a:t>
            </a:r>
            <a:endParaRPr lang="en-US" sz="1000"/>
          </a:p>
        </p:txBody>
      </p:sp>
      <p:sp>
        <p:nvSpPr>
          <p:cNvPr id="11" name="Text 9"/>
          <p:cNvSpPr/>
          <p:nvPr/>
        </p:nvSpPr>
        <p:spPr>
          <a:xfrm>
            <a:off x="749808" y="4069080"/>
            <a:ext cx="5074920" cy="914400"/>
          </a:xfrm>
          <a:prstGeom prst="rect">
            <a:avLst/>
          </a:prstGeom>
          <a:noFill/>
          <a:ln/>
        </p:spPr>
        <p:txBody>
          <a:bodyPr wrap="square" lIns="0" tIns="0" rIns="0" bIns="0" rtlCol="0" anchor="ctr"/>
          <a:lstStyle/>
          <a:p>
            <a:pPr marL="0" indent="0">
              <a:buNone/>
            </a:pPr>
            <a:r>
              <a:rPr lang="en-US" sz="1800" b="1">
                <a:solidFill>
                  <a:srgbClr val="0B2742"/>
                </a:solidFill>
              </a:rPr>
              <a:t>Management question: Can employees understand the label under real working conditions?</a:t>
            </a:r>
            <a:endParaRPr lang="en-US" sz="1800"/>
          </a:p>
        </p:txBody>
      </p:sp>
      <p:pic>
        <p:nvPicPr>
          <p:cNvPr id="12" name="Image 0" descr="/mnt/data/3c1d61e77d.jpeg"/>
          <p:cNvPicPr>
            <a:picLocks noChangeAspect="1"/>
          </p:cNvPicPr>
          <p:nvPr/>
        </p:nvPicPr>
        <p:blipFill>
          <a:blip r:embed="rId3"/>
          <a:srcRect l="14762" r="14762"/>
          <a:stretch/>
        </p:blipFill>
        <p:spPr>
          <a:xfrm>
            <a:off x="6537960" y="1234440"/>
            <a:ext cx="5074920" cy="4800600"/>
          </a:xfrm>
          <a:prstGeom prst="rect">
            <a:avLst/>
          </a:prstGeom>
        </p:spPr>
      </p:pic>
      <p:sp>
        <p:nvSpPr>
          <p:cNvPr id="13" name="Shape 10"/>
          <p:cNvSpPr/>
          <p:nvPr/>
        </p:nvSpPr>
        <p:spPr>
          <a:xfrm>
            <a:off x="6537960" y="1234440"/>
            <a:ext cx="5074920" cy="4800600"/>
          </a:xfrm>
          <a:prstGeom prst="rect">
            <a:avLst/>
          </a:prstGeom>
          <a:solidFill>
            <a:srgbClr val="000000">
              <a:alpha val="0"/>
            </a:srgbClr>
          </a:solidFill>
          <a:ln w="12700">
            <a:solidFill>
              <a:srgbClr val="FFFFFF">
                <a:alpha val="40000"/>
              </a:srgbClr>
            </a:solidFill>
            <a:prstDash val="solid"/>
          </a:ln>
          <a:effectLst>
            <a:outerShdw blurRad="25400" dist="12700" dir="2700000" algn="bl" rotWithShape="0">
              <a:srgbClr val="000000">
                <a:alpha val="18000"/>
              </a:srgbClr>
            </a:outerShdw>
          </a:effectLst>
        </p:spPr>
        <p:txBody>
          <a:bodyPr/>
          <a:lstStyle/>
          <a:p>
            <a:endParaRPr lang="en-US"/>
          </a:p>
        </p:txBody>
      </p:sp>
      <p:sp>
        <p:nvSpPr>
          <p:cNvPr id="25" name="Slide Number Placeholder 0"/>
          <p:cNvSpPr>
            <a:spLocks noGrp="1"/>
          </p:cNvSpPr>
          <p:nvPr>
            <p:ph type="sldNum" sz="quarter" idx="4294967295"/>
          </p:nvPr>
        </p:nvSpPr>
        <p:spPr>
          <a:xfrm>
            <a:off x="11759184" y="6446520"/>
            <a:ext cx="201168" cy="182880"/>
          </a:xfrm>
          <a:prstGeom prst="rect">
            <a:avLst/>
          </a:prstGeom>
          <a:extLst>
            <a:ext uri="{C572A759-6A51-4108-AA02-DFA0A04FC94B}">
              <ma14:wrappingTextBoxFlag xmlns="" xmlns:ma14="http://schemas.microsoft.com/office/mac/drawingml/2011/main" val="0"/>
            </a:ext>
          </a:extLst>
        </p:spPr>
        <p:txBody>
          <a:bodyPr/>
          <a:lstStyle>
            <a:lvl1pPr>
              <a:defRPr sz="800">
                <a:solidFill>
                  <a:srgbClr val="697783"/>
                </a:solidFill>
                <a:latin typeface="Aptos"/>
                <a:ea typeface="Aptos"/>
                <a:cs typeface="Aptos"/>
              </a:defRPr>
            </a:lvl1pPr>
          </a:lstStyle>
          <a:p>
            <a:pPr algn="r"/>
            <a:fld id="{F7021451-1387-4CA6-816F-3879F97B5CBC}" type="slidenum">
              <a:rPr lang="en-US" b="0"/>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1" cy="1"/>
          <a:chOff x="0" y="0"/>
          <a:chExt cx="1" cy="1"/>
        </a:xfrm>
      </p:grpSpPr>
      <p:sp>
        <p:nvSpPr>
          <p:cNvPr id="2" name="Text 0"/>
          <p:cNvSpPr/>
          <p:nvPr/>
        </p:nvSpPr>
        <p:spPr>
          <a:xfrm>
            <a:off x="594360" y="384048"/>
            <a:ext cx="10972800" cy="502920"/>
          </a:xfrm>
          <a:prstGeom prst="rect">
            <a:avLst/>
          </a:prstGeom>
          <a:noFill/>
          <a:ln/>
        </p:spPr>
        <p:txBody>
          <a:bodyPr wrap="square" lIns="0" tIns="0" rIns="0" bIns="0" rtlCol="0" anchor="ctr"/>
          <a:lstStyle/>
          <a:p>
            <a:pPr marL="0" indent="0">
              <a:buNone/>
            </a:pPr>
            <a:r>
              <a:rPr lang="en-US" sz="2800" b="1">
                <a:solidFill>
                  <a:srgbClr val="0B2742"/>
                </a:solidFill>
                <a:latin typeface="Aptos Display" pitchFamily="34" charset="0"/>
                <a:ea typeface="Aptos Display" pitchFamily="34" charset="-122"/>
                <a:cs typeface="Aptos Display" pitchFamily="34" charset="-120"/>
              </a:rPr>
              <a:t>Secondary Containers</a:t>
            </a:r>
            <a:endParaRPr lang="en-US" sz="2800"/>
          </a:p>
        </p:txBody>
      </p:sp>
      <p:sp>
        <p:nvSpPr>
          <p:cNvPr id="3" name="Text 1"/>
          <p:cNvSpPr/>
          <p:nvPr/>
        </p:nvSpPr>
        <p:spPr>
          <a:xfrm>
            <a:off x="621792" y="932688"/>
            <a:ext cx="10698480" cy="310896"/>
          </a:xfrm>
          <a:prstGeom prst="rect">
            <a:avLst/>
          </a:prstGeom>
          <a:noFill/>
          <a:ln/>
        </p:spPr>
        <p:txBody>
          <a:bodyPr wrap="square" lIns="0" tIns="0" rIns="0" bIns="0" rtlCol="0" anchor="ctr"/>
          <a:lstStyle/>
          <a:p>
            <a:pPr marL="0" indent="0">
              <a:buNone/>
            </a:pPr>
            <a:r>
              <a:rPr lang="en-US" sz="1300">
                <a:solidFill>
                  <a:srgbClr val="5D6B75"/>
                </a:solidFill>
              </a:rPr>
              <a:t>The hazard does not disappear when the product moves</a:t>
            </a:r>
            <a:endParaRPr lang="en-US" sz="1300"/>
          </a:p>
        </p:txBody>
      </p:sp>
      <p:sp>
        <p:nvSpPr>
          <p:cNvPr id="4" name="Text 2"/>
          <p:cNvSpPr/>
          <p:nvPr/>
        </p:nvSpPr>
        <p:spPr>
          <a:xfrm>
            <a:off x="713232" y="1481328"/>
            <a:ext cx="5257800" cy="1261872"/>
          </a:xfrm>
          <a:prstGeom prst="rect">
            <a:avLst/>
          </a:prstGeom>
          <a:noFill/>
          <a:ln/>
        </p:spPr>
        <p:txBody>
          <a:bodyPr wrap="square" lIns="0" tIns="0" rIns="0" bIns="0" rtlCol="0" anchor="ctr"/>
          <a:lstStyle/>
          <a:p>
            <a:pPr marL="0" indent="0">
              <a:buNone/>
            </a:pPr>
            <a:r>
              <a:rPr lang="en-US" sz="2600" b="1">
                <a:solidFill>
                  <a:srgbClr val="18232C"/>
                </a:solidFill>
              </a:rPr>
              <a:t>Would a different employee know what is in this container and how to handle it?</a:t>
            </a:r>
            <a:endParaRPr lang="en-US" sz="2600"/>
          </a:p>
        </p:txBody>
      </p:sp>
      <p:sp>
        <p:nvSpPr>
          <p:cNvPr id="5" name="Text 3"/>
          <p:cNvSpPr/>
          <p:nvPr/>
        </p:nvSpPr>
        <p:spPr>
          <a:xfrm>
            <a:off x="749808" y="3383280"/>
            <a:ext cx="4937760" cy="841248"/>
          </a:xfrm>
          <a:prstGeom prst="rect">
            <a:avLst/>
          </a:prstGeom>
          <a:noFill/>
          <a:ln/>
        </p:spPr>
        <p:txBody>
          <a:bodyPr wrap="square" lIns="0" tIns="0" rIns="0" bIns="0" rtlCol="0" anchor="ctr"/>
          <a:lstStyle/>
          <a:p>
            <a:pPr marL="0" indent="0">
              <a:buNone/>
            </a:pPr>
            <a:r>
              <a:rPr lang="en-US" sz="2000">
                <a:solidFill>
                  <a:srgbClr val="5D6B75"/>
                </a:solidFill>
              </a:rPr>
              <a:t>Container identity and hazard information must survive the transfer.</a:t>
            </a:r>
            <a:endParaRPr lang="en-US" sz="2000"/>
          </a:p>
        </p:txBody>
      </p:sp>
      <p:pic>
        <p:nvPicPr>
          <p:cNvPr id="6" name="Image 0" descr="/mnt/data/5f0078d348.jpeg"/>
          <p:cNvPicPr>
            <a:picLocks noChangeAspect="1"/>
          </p:cNvPicPr>
          <p:nvPr/>
        </p:nvPicPr>
        <p:blipFill>
          <a:blip r:embed="rId3"/>
          <a:srcRect l="14762" r="14762"/>
          <a:stretch/>
        </p:blipFill>
        <p:spPr>
          <a:xfrm>
            <a:off x="6537960" y="1234440"/>
            <a:ext cx="5074920" cy="4800600"/>
          </a:xfrm>
          <a:prstGeom prst="rect">
            <a:avLst/>
          </a:prstGeom>
        </p:spPr>
      </p:pic>
      <p:sp>
        <p:nvSpPr>
          <p:cNvPr id="7" name="Shape 4"/>
          <p:cNvSpPr/>
          <p:nvPr/>
        </p:nvSpPr>
        <p:spPr>
          <a:xfrm>
            <a:off x="6537960" y="1234440"/>
            <a:ext cx="5074920" cy="4800600"/>
          </a:xfrm>
          <a:prstGeom prst="rect">
            <a:avLst/>
          </a:prstGeom>
          <a:solidFill>
            <a:srgbClr val="000000">
              <a:alpha val="0"/>
            </a:srgbClr>
          </a:solidFill>
          <a:ln w="12700">
            <a:solidFill>
              <a:srgbClr val="FFFFFF">
                <a:alpha val="40000"/>
              </a:srgbClr>
            </a:solidFill>
            <a:prstDash val="solid"/>
          </a:ln>
          <a:effectLst>
            <a:outerShdw blurRad="25400" dist="12700" dir="2700000" algn="bl" rotWithShape="0">
              <a:srgbClr val="000000">
                <a:alpha val="18000"/>
              </a:srgbClr>
            </a:outerShdw>
          </a:effectLst>
        </p:spPr>
        <p:txBody>
          <a:bodyPr/>
          <a:lstStyle/>
          <a:p>
            <a:endParaRPr lang="en-US"/>
          </a:p>
        </p:txBody>
      </p:sp>
      <p:sp>
        <p:nvSpPr>
          <p:cNvPr id="25" name="Slide Number Placeholder 0"/>
          <p:cNvSpPr>
            <a:spLocks noGrp="1"/>
          </p:cNvSpPr>
          <p:nvPr>
            <p:ph type="sldNum" sz="quarter" idx="4294967295"/>
          </p:nvPr>
        </p:nvSpPr>
        <p:spPr>
          <a:xfrm>
            <a:off x="11759184" y="6446520"/>
            <a:ext cx="201168" cy="182880"/>
          </a:xfrm>
          <a:prstGeom prst="rect">
            <a:avLst/>
          </a:prstGeom>
          <a:extLst>
            <a:ext uri="{C572A759-6A51-4108-AA02-DFA0A04FC94B}">
              <ma14:wrappingTextBoxFlag xmlns="" xmlns:ma14="http://schemas.microsoft.com/office/mac/drawingml/2011/main" val="0"/>
            </a:ext>
          </a:extLst>
        </p:spPr>
        <p:txBody>
          <a:bodyPr/>
          <a:lstStyle>
            <a:lvl1pPr>
              <a:defRPr sz="800">
                <a:solidFill>
                  <a:srgbClr val="697783"/>
                </a:solidFill>
                <a:latin typeface="Aptos"/>
                <a:ea typeface="Aptos"/>
                <a:cs typeface="Aptos"/>
              </a:defRPr>
            </a:lvl1pPr>
          </a:lstStyle>
          <a:p>
            <a:pPr algn="r"/>
            <a:fld id="{F7021451-1387-4CA6-816F-3879F97B5CBC}" type="slidenum">
              <a:rPr lang="en-US" b="0"/>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1" cy="1"/>
          <a:chOff x="0" y="0"/>
          <a:chExt cx="1" cy="1"/>
        </a:xfrm>
      </p:grpSpPr>
      <p:sp>
        <p:nvSpPr>
          <p:cNvPr id="2" name="Text 0"/>
          <p:cNvSpPr/>
          <p:nvPr/>
        </p:nvSpPr>
        <p:spPr>
          <a:xfrm>
            <a:off x="594360" y="384048"/>
            <a:ext cx="10972800" cy="502920"/>
          </a:xfrm>
          <a:prstGeom prst="rect">
            <a:avLst/>
          </a:prstGeom>
          <a:noFill/>
          <a:ln/>
        </p:spPr>
        <p:txBody>
          <a:bodyPr wrap="square" lIns="0" tIns="0" rIns="0" bIns="0" rtlCol="0" anchor="ctr"/>
          <a:lstStyle/>
          <a:p>
            <a:pPr marL="0" indent="0">
              <a:buNone/>
            </a:pPr>
            <a:r>
              <a:rPr lang="en-US" sz="2800" b="1">
                <a:solidFill>
                  <a:srgbClr val="0B2742"/>
                </a:solidFill>
                <a:latin typeface="Aptos Display" pitchFamily="34" charset="0"/>
                <a:ea typeface="Aptos Display" pitchFamily="34" charset="-122"/>
                <a:cs typeface="Aptos Display" pitchFamily="34" charset="-120"/>
              </a:rPr>
              <a:t>3. Safety Data Sheets</a:t>
            </a:r>
            <a:endParaRPr lang="en-US" sz="2800"/>
          </a:p>
        </p:txBody>
      </p:sp>
      <p:sp>
        <p:nvSpPr>
          <p:cNvPr id="3" name="Text 1"/>
          <p:cNvSpPr/>
          <p:nvPr/>
        </p:nvSpPr>
        <p:spPr>
          <a:xfrm>
            <a:off x="621792" y="932688"/>
            <a:ext cx="10698480" cy="310896"/>
          </a:xfrm>
          <a:prstGeom prst="rect">
            <a:avLst/>
          </a:prstGeom>
          <a:noFill/>
          <a:ln/>
        </p:spPr>
        <p:txBody>
          <a:bodyPr wrap="square" lIns="0" tIns="0" rIns="0" bIns="0" rtlCol="0" anchor="ctr"/>
          <a:lstStyle/>
          <a:p>
            <a:pPr marL="0" indent="0">
              <a:buNone/>
            </a:pPr>
            <a:r>
              <a:rPr lang="en-US" sz="1300">
                <a:solidFill>
                  <a:srgbClr val="5D6B75"/>
                </a:solidFill>
              </a:rPr>
              <a:t>Depth when the label is not enough</a:t>
            </a:r>
            <a:endParaRPr lang="en-US" sz="1300"/>
          </a:p>
        </p:txBody>
      </p:sp>
      <p:sp>
        <p:nvSpPr>
          <p:cNvPr id="4" name="Text 2"/>
          <p:cNvSpPr/>
          <p:nvPr/>
        </p:nvSpPr>
        <p:spPr>
          <a:xfrm>
            <a:off x="713232" y="1444752"/>
            <a:ext cx="5349240" cy="960120"/>
          </a:xfrm>
          <a:prstGeom prst="rect">
            <a:avLst/>
          </a:prstGeom>
          <a:noFill/>
          <a:ln/>
        </p:spPr>
        <p:txBody>
          <a:bodyPr wrap="square" lIns="0" tIns="0" rIns="0" bIns="0" rtlCol="0" anchor="ctr"/>
          <a:lstStyle/>
          <a:p>
            <a:pPr marL="0" indent="0">
              <a:buNone/>
            </a:pPr>
            <a:r>
              <a:rPr lang="en-US" sz="3000" b="1">
                <a:solidFill>
                  <a:srgbClr val="18232C"/>
                </a:solidFill>
              </a:rPr>
              <a:t>The SDS is a decision tool, not a filing requirement.</a:t>
            </a:r>
            <a:endParaRPr lang="en-US" sz="3000"/>
          </a:p>
        </p:txBody>
      </p:sp>
      <p:sp>
        <p:nvSpPr>
          <p:cNvPr id="5" name="Shape 3"/>
          <p:cNvSpPr/>
          <p:nvPr/>
        </p:nvSpPr>
        <p:spPr>
          <a:xfrm>
            <a:off x="749808" y="2770632"/>
            <a:ext cx="402336" cy="402336"/>
          </a:xfrm>
          <a:prstGeom prst="ellipse">
            <a:avLst/>
          </a:prstGeom>
          <a:solidFill>
            <a:srgbClr val="F2A900"/>
          </a:solidFill>
          <a:ln w="12700">
            <a:solidFill>
              <a:srgbClr val="F2A900"/>
            </a:solidFill>
            <a:prstDash val="solid"/>
          </a:ln>
        </p:spPr>
        <p:txBody>
          <a:bodyPr/>
          <a:lstStyle/>
          <a:p>
            <a:endParaRPr lang="en-US"/>
          </a:p>
        </p:txBody>
      </p:sp>
      <p:sp>
        <p:nvSpPr>
          <p:cNvPr id="6" name="Text 4"/>
          <p:cNvSpPr/>
          <p:nvPr/>
        </p:nvSpPr>
        <p:spPr>
          <a:xfrm>
            <a:off x="749808" y="2843784"/>
            <a:ext cx="402336" cy="182880"/>
          </a:xfrm>
          <a:prstGeom prst="rect">
            <a:avLst/>
          </a:prstGeom>
          <a:noFill/>
          <a:ln/>
        </p:spPr>
        <p:txBody>
          <a:bodyPr wrap="square" lIns="0" tIns="0" rIns="0" bIns="0" rtlCol="0" anchor="ctr"/>
          <a:lstStyle/>
          <a:p>
            <a:pPr marL="0" indent="0" algn="ctr">
              <a:buNone/>
            </a:pPr>
            <a:r>
              <a:rPr lang="en-US" sz="1100" b="1">
                <a:solidFill>
                  <a:srgbClr val="0B2742"/>
                </a:solidFill>
              </a:rPr>
              <a:t>2</a:t>
            </a:r>
            <a:endParaRPr lang="en-US" sz="1100"/>
          </a:p>
        </p:txBody>
      </p:sp>
      <p:sp>
        <p:nvSpPr>
          <p:cNvPr id="7" name="Text 5"/>
          <p:cNvSpPr/>
          <p:nvPr/>
        </p:nvSpPr>
        <p:spPr>
          <a:xfrm>
            <a:off x="1252728" y="2825496"/>
            <a:ext cx="1920240" cy="256032"/>
          </a:xfrm>
          <a:prstGeom prst="rect">
            <a:avLst/>
          </a:prstGeom>
          <a:noFill/>
          <a:ln/>
        </p:spPr>
        <p:txBody>
          <a:bodyPr wrap="square" lIns="0" tIns="0" rIns="0" bIns="0" rtlCol="0" anchor="ctr"/>
          <a:lstStyle/>
          <a:p>
            <a:pPr marL="0" indent="0">
              <a:buNone/>
            </a:pPr>
            <a:r>
              <a:rPr lang="en-US" sz="1400" b="1">
                <a:solidFill>
                  <a:srgbClr val="5D6B75"/>
                </a:solidFill>
              </a:rPr>
              <a:t>Hazards</a:t>
            </a:r>
            <a:endParaRPr lang="en-US" sz="1400"/>
          </a:p>
        </p:txBody>
      </p:sp>
      <p:sp>
        <p:nvSpPr>
          <p:cNvPr id="8" name="Shape 6"/>
          <p:cNvSpPr/>
          <p:nvPr/>
        </p:nvSpPr>
        <p:spPr>
          <a:xfrm>
            <a:off x="3328416" y="2770632"/>
            <a:ext cx="402336" cy="402336"/>
          </a:xfrm>
          <a:prstGeom prst="ellipse">
            <a:avLst/>
          </a:prstGeom>
          <a:solidFill>
            <a:srgbClr val="F2A900"/>
          </a:solidFill>
          <a:ln w="12700">
            <a:solidFill>
              <a:srgbClr val="F2A900"/>
            </a:solidFill>
            <a:prstDash val="solid"/>
          </a:ln>
        </p:spPr>
        <p:txBody>
          <a:bodyPr/>
          <a:lstStyle/>
          <a:p>
            <a:endParaRPr lang="en-US"/>
          </a:p>
        </p:txBody>
      </p:sp>
      <p:sp>
        <p:nvSpPr>
          <p:cNvPr id="9" name="Text 7"/>
          <p:cNvSpPr/>
          <p:nvPr/>
        </p:nvSpPr>
        <p:spPr>
          <a:xfrm>
            <a:off x="3328416" y="2843784"/>
            <a:ext cx="402336" cy="182880"/>
          </a:xfrm>
          <a:prstGeom prst="rect">
            <a:avLst/>
          </a:prstGeom>
          <a:noFill/>
          <a:ln/>
        </p:spPr>
        <p:txBody>
          <a:bodyPr wrap="square" lIns="0" tIns="0" rIns="0" bIns="0" rtlCol="0" anchor="ctr"/>
          <a:lstStyle/>
          <a:p>
            <a:pPr marL="0" indent="0" algn="ctr">
              <a:buNone/>
            </a:pPr>
            <a:r>
              <a:rPr lang="en-US" sz="1100" b="1">
                <a:solidFill>
                  <a:srgbClr val="0B2742"/>
                </a:solidFill>
              </a:rPr>
              <a:t>4</a:t>
            </a:r>
            <a:endParaRPr lang="en-US" sz="1100"/>
          </a:p>
        </p:txBody>
      </p:sp>
      <p:sp>
        <p:nvSpPr>
          <p:cNvPr id="10" name="Text 8"/>
          <p:cNvSpPr/>
          <p:nvPr/>
        </p:nvSpPr>
        <p:spPr>
          <a:xfrm>
            <a:off x="3831336" y="2825496"/>
            <a:ext cx="1920240" cy="256032"/>
          </a:xfrm>
          <a:prstGeom prst="rect">
            <a:avLst/>
          </a:prstGeom>
          <a:noFill/>
          <a:ln/>
        </p:spPr>
        <p:txBody>
          <a:bodyPr wrap="square" lIns="0" tIns="0" rIns="0" bIns="0" rtlCol="0" anchor="ctr"/>
          <a:lstStyle/>
          <a:p>
            <a:pPr marL="0" indent="0">
              <a:buNone/>
            </a:pPr>
            <a:r>
              <a:rPr lang="en-US" sz="1400" b="1">
                <a:solidFill>
                  <a:srgbClr val="5D6B75"/>
                </a:solidFill>
              </a:rPr>
              <a:t>First aid</a:t>
            </a:r>
            <a:endParaRPr lang="en-US" sz="1400"/>
          </a:p>
        </p:txBody>
      </p:sp>
      <p:sp>
        <p:nvSpPr>
          <p:cNvPr id="11" name="Shape 9"/>
          <p:cNvSpPr/>
          <p:nvPr/>
        </p:nvSpPr>
        <p:spPr>
          <a:xfrm>
            <a:off x="749808" y="3483864"/>
            <a:ext cx="402336" cy="402336"/>
          </a:xfrm>
          <a:prstGeom prst="ellipse">
            <a:avLst/>
          </a:prstGeom>
          <a:solidFill>
            <a:srgbClr val="F2A900"/>
          </a:solidFill>
          <a:ln w="12700">
            <a:solidFill>
              <a:srgbClr val="F2A900"/>
            </a:solidFill>
            <a:prstDash val="solid"/>
          </a:ln>
        </p:spPr>
        <p:txBody>
          <a:bodyPr/>
          <a:lstStyle/>
          <a:p>
            <a:endParaRPr lang="en-US"/>
          </a:p>
        </p:txBody>
      </p:sp>
      <p:sp>
        <p:nvSpPr>
          <p:cNvPr id="12" name="Text 10"/>
          <p:cNvSpPr/>
          <p:nvPr/>
        </p:nvSpPr>
        <p:spPr>
          <a:xfrm>
            <a:off x="749808" y="3557016"/>
            <a:ext cx="402336" cy="182880"/>
          </a:xfrm>
          <a:prstGeom prst="rect">
            <a:avLst/>
          </a:prstGeom>
          <a:noFill/>
          <a:ln/>
        </p:spPr>
        <p:txBody>
          <a:bodyPr wrap="square" lIns="0" tIns="0" rIns="0" bIns="0" rtlCol="0" anchor="ctr"/>
          <a:lstStyle/>
          <a:p>
            <a:pPr marL="0" indent="0" algn="ctr">
              <a:buNone/>
            </a:pPr>
            <a:r>
              <a:rPr lang="en-US" sz="1100" b="1">
                <a:solidFill>
                  <a:srgbClr val="0B2742"/>
                </a:solidFill>
              </a:rPr>
              <a:t>6</a:t>
            </a:r>
            <a:endParaRPr lang="en-US" sz="1100"/>
          </a:p>
        </p:txBody>
      </p:sp>
      <p:sp>
        <p:nvSpPr>
          <p:cNvPr id="13" name="Text 11"/>
          <p:cNvSpPr/>
          <p:nvPr/>
        </p:nvSpPr>
        <p:spPr>
          <a:xfrm>
            <a:off x="1252728" y="3538728"/>
            <a:ext cx="1920240" cy="256032"/>
          </a:xfrm>
          <a:prstGeom prst="rect">
            <a:avLst/>
          </a:prstGeom>
          <a:noFill/>
          <a:ln/>
        </p:spPr>
        <p:txBody>
          <a:bodyPr wrap="square" lIns="0" tIns="0" rIns="0" bIns="0" rtlCol="0" anchor="ctr"/>
          <a:lstStyle/>
          <a:p>
            <a:pPr marL="0" indent="0">
              <a:buNone/>
            </a:pPr>
            <a:r>
              <a:rPr lang="en-US" sz="1400" b="1">
                <a:solidFill>
                  <a:srgbClr val="5D6B75"/>
                </a:solidFill>
              </a:rPr>
              <a:t>Spill response</a:t>
            </a:r>
            <a:endParaRPr lang="en-US" sz="1400"/>
          </a:p>
        </p:txBody>
      </p:sp>
      <p:sp>
        <p:nvSpPr>
          <p:cNvPr id="14" name="Shape 12"/>
          <p:cNvSpPr/>
          <p:nvPr/>
        </p:nvSpPr>
        <p:spPr>
          <a:xfrm>
            <a:off x="3328416" y="3483864"/>
            <a:ext cx="402336" cy="402336"/>
          </a:xfrm>
          <a:prstGeom prst="ellipse">
            <a:avLst/>
          </a:prstGeom>
          <a:solidFill>
            <a:srgbClr val="F2A900"/>
          </a:solidFill>
          <a:ln w="12700">
            <a:solidFill>
              <a:srgbClr val="F2A900"/>
            </a:solidFill>
            <a:prstDash val="solid"/>
          </a:ln>
        </p:spPr>
        <p:txBody>
          <a:bodyPr/>
          <a:lstStyle/>
          <a:p>
            <a:endParaRPr lang="en-US"/>
          </a:p>
        </p:txBody>
      </p:sp>
      <p:sp>
        <p:nvSpPr>
          <p:cNvPr id="15" name="Text 13"/>
          <p:cNvSpPr/>
          <p:nvPr/>
        </p:nvSpPr>
        <p:spPr>
          <a:xfrm>
            <a:off x="3328416" y="3557016"/>
            <a:ext cx="402336" cy="182880"/>
          </a:xfrm>
          <a:prstGeom prst="rect">
            <a:avLst/>
          </a:prstGeom>
          <a:noFill/>
          <a:ln/>
        </p:spPr>
        <p:txBody>
          <a:bodyPr wrap="square" lIns="0" tIns="0" rIns="0" bIns="0" rtlCol="0" anchor="ctr"/>
          <a:lstStyle/>
          <a:p>
            <a:pPr marL="0" indent="0" algn="ctr">
              <a:buNone/>
            </a:pPr>
            <a:r>
              <a:rPr lang="en-US" sz="1100" b="1">
                <a:solidFill>
                  <a:srgbClr val="0B2742"/>
                </a:solidFill>
              </a:rPr>
              <a:t>7</a:t>
            </a:r>
            <a:endParaRPr lang="en-US" sz="1100"/>
          </a:p>
        </p:txBody>
      </p:sp>
      <p:sp>
        <p:nvSpPr>
          <p:cNvPr id="16" name="Text 14"/>
          <p:cNvSpPr/>
          <p:nvPr/>
        </p:nvSpPr>
        <p:spPr>
          <a:xfrm>
            <a:off x="3831336" y="3538728"/>
            <a:ext cx="1920240" cy="256032"/>
          </a:xfrm>
          <a:prstGeom prst="rect">
            <a:avLst/>
          </a:prstGeom>
          <a:noFill/>
          <a:ln/>
        </p:spPr>
        <p:txBody>
          <a:bodyPr wrap="square" lIns="0" tIns="0" rIns="0" bIns="0" rtlCol="0" anchor="ctr"/>
          <a:lstStyle/>
          <a:p>
            <a:pPr marL="0" indent="0">
              <a:buNone/>
            </a:pPr>
            <a:r>
              <a:rPr lang="en-US" sz="1400" b="1">
                <a:solidFill>
                  <a:srgbClr val="5D6B75"/>
                </a:solidFill>
              </a:rPr>
              <a:t>Handling &amp; storage</a:t>
            </a:r>
            <a:endParaRPr lang="en-US" sz="1400"/>
          </a:p>
        </p:txBody>
      </p:sp>
      <p:sp>
        <p:nvSpPr>
          <p:cNvPr id="17" name="Shape 15"/>
          <p:cNvSpPr/>
          <p:nvPr/>
        </p:nvSpPr>
        <p:spPr>
          <a:xfrm>
            <a:off x="749808" y="4197096"/>
            <a:ext cx="402336" cy="402336"/>
          </a:xfrm>
          <a:prstGeom prst="ellipse">
            <a:avLst/>
          </a:prstGeom>
          <a:solidFill>
            <a:srgbClr val="F2A900"/>
          </a:solidFill>
          <a:ln w="12700">
            <a:solidFill>
              <a:srgbClr val="F2A900"/>
            </a:solidFill>
            <a:prstDash val="solid"/>
          </a:ln>
        </p:spPr>
        <p:txBody>
          <a:bodyPr/>
          <a:lstStyle/>
          <a:p>
            <a:endParaRPr lang="en-US"/>
          </a:p>
        </p:txBody>
      </p:sp>
      <p:sp>
        <p:nvSpPr>
          <p:cNvPr id="18" name="Text 16"/>
          <p:cNvSpPr/>
          <p:nvPr/>
        </p:nvSpPr>
        <p:spPr>
          <a:xfrm>
            <a:off x="749808" y="4270248"/>
            <a:ext cx="402336" cy="182880"/>
          </a:xfrm>
          <a:prstGeom prst="rect">
            <a:avLst/>
          </a:prstGeom>
          <a:noFill/>
          <a:ln/>
        </p:spPr>
        <p:txBody>
          <a:bodyPr wrap="square" lIns="0" tIns="0" rIns="0" bIns="0" rtlCol="0" anchor="ctr"/>
          <a:lstStyle/>
          <a:p>
            <a:pPr marL="0" indent="0" algn="ctr">
              <a:buNone/>
            </a:pPr>
            <a:r>
              <a:rPr lang="en-US" sz="1100" b="1">
                <a:solidFill>
                  <a:srgbClr val="0B2742"/>
                </a:solidFill>
              </a:rPr>
              <a:t>8</a:t>
            </a:r>
            <a:endParaRPr lang="en-US" sz="1100"/>
          </a:p>
        </p:txBody>
      </p:sp>
      <p:sp>
        <p:nvSpPr>
          <p:cNvPr id="19" name="Text 17"/>
          <p:cNvSpPr/>
          <p:nvPr/>
        </p:nvSpPr>
        <p:spPr>
          <a:xfrm>
            <a:off x="1252728" y="4251960"/>
            <a:ext cx="1920240" cy="256032"/>
          </a:xfrm>
          <a:prstGeom prst="rect">
            <a:avLst/>
          </a:prstGeom>
          <a:noFill/>
          <a:ln/>
        </p:spPr>
        <p:txBody>
          <a:bodyPr wrap="square" lIns="0" tIns="0" rIns="0" bIns="0" rtlCol="0" anchor="ctr"/>
          <a:lstStyle/>
          <a:p>
            <a:pPr marL="0" indent="0">
              <a:buNone/>
            </a:pPr>
            <a:r>
              <a:rPr lang="en-US" sz="1400" b="1">
                <a:solidFill>
                  <a:srgbClr val="5D6B75"/>
                </a:solidFill>
              </a:rPr>
              <a:t>Controls &amp; PPE</a:t>
            </a:r>
            <a:endParaRPr lang="en-US" sz="1400"/>
          </a:p>
        </p:txBody>
      </p:sp>
      <p:sp>
        <p:nvSpPr>
          <p:cNvPr id="20" name="Shape 18"/>
          <p:cNvSpPr/>
          <p:nvPr/>
        </p:nvSpPr>
        <p:spPr>
          <a:xfrm>
            <a:off x="3328416" y="4197096"/>
            <a:ext cx="402336" cy="402336"/>
          </a:xfrm>
          <a:prstGeom prst="ellipse">
            <a:avLst/>
          </a:prstGeom>
          <a:solidFill>
            <a:srgbClr val="F2A900"/>
          </a:solidFill>
          <a:ln w="12700">
            <a:solidFill>
              <a:srgbClr val="F2A900"/>
            </a:solidFill>
            <a:prstDash val="solid"/>
          </a:ln>
        </p:spPr>
        <p:txBody>
          <a:bodyPr/>
          <a:lstStyle/>
          <a:p>
            <a:endParaRPr lang="en-US"/>
          </a:p>
        </p:txBody>
      </p:sp>
      <p:sp>
        <p:nvSpPr>
          <p:cNvPr id="21" name="Text 19"/>
          <p:cNvSpPr/>
          <p:nvPr/>
        </p:nvSpPr>
        <p:spPr>
          <a:xfrm>
            <a:off x="3328416" y="4270248"/>
            <a:ext cx="402336" cy="182880"/>
          </a:xfrm>
          <a:prstGeom prst="rect">
            <a:avLst/>
          </a:prstGeom>
          <a:noFill/>
          <a:ln/>
        </p:spPr>
        <p:txBody>
          <a:bodyPr wrap="square" lIns="0" tIns="0" rIns="0" bIns="0" rtlCol="0" anchor="ctr"/>
          <a:lstStyle/>
          <a:p>
            <a:pPr marL="0" indent="0" algn="ctr">
              <a:buNone/>
            </a:pPr>
            <a:r>
              <a:rPr lang="en-US" sz="1100" b="1">
                <a:solidFill>
                  <a:srgbClr val="0B2742"/>
                </a:solidFill>
              </a:rPr>
              <a:t>10</a:t>
            </a:r>
            <a:endParaRPr lang="en-US" sz="1100"/>
          </a:p>
        </p:txBody>
      </p:sp>
      <p:sp>
        <p:nvSpPr>
          <p:cNvPr id="22" name="Text 20"/>
          <p:cNvSpPr/>
          <p:nvPr/>
        </p:nvSpPr>
        <p:spPr>
          <a:xfrm>
            <a:off x="3831336" y="4251960"/>
            <a:ext cx="1920240" cy="256032"/>
          </a:xfrm>
          <a:prstGeom prst="rect">
            <a:avLst/>
          </a:prstGeom>
          <a:noFill/>
          <a:ln/>
        </p:spPr>
        <p:txBody>
          <a:bodyPr wrap="square" lIns="0" tIns="0" rIns="0" bIns="0" rtlCol="0" anchor="ctr"/>
          <a:lstStyle/>
          <a:p>
            <a:pPr marL="0" indent="0">
              <a:buNone/>
            </a:pPr>
            <a:r>
              <a:rPr lang="en-US" sz="1400" b="1">
                <a:solidFill>
                  <a:srgbClr val="5D6B75"/>
                </a:solidFill>
              </a:rPr>
              <a:t>Stability &amp; reactivity</a:t>
            </a:r>
            <a:endParaRPr lang="en-US" sz="1400"/>
          </a:p>
        </p:txBody>
      </p:sp>
      <p:pic>
        <p:nvPicPr>
          <p:cNvPr id="23" name="Image 0" descr="/mnt/data/3c3ec0511c.jpeg"/>
          <p:cNvPicPr>
            <a:picLocks noChangeAspect="1"/>
          </p:cNvPicPr>
          <p:nvPr/>
        </p:nvPicPr>
        <p:blipFill>
          <a:blip r:embed="rId3"/>
          <a:srcRect l="14762" r="14762"/>
          <a:stretch/>
        </p:blipFill>
        <p:spPr>
          <a:xfrm>
            <a:off x="6537960" y="1234440"/>
            <a:ext cx="5074920" cy="4800600"/>
          </a:xfrm>
          <a:prstGeom prst="rect">
            <a:avLst/>
          </a:prstGeom>
        </p:spPr>
      </p:pic>
      <p:sp>
        <p:nvSpPr>
          <p:cNvPr id="24" name="Shape 21"/>
          <p:cNvSpPr/>
          <p:nvPr/>
        </p:nvSpPr>
        <p:spPr>
          <a:xfrm>
            <a:off x="6537960" y="1234440"/>
            <a:ext cx="5074920" cy="4800600"/>
          </a:xfrm>
          <a:prstGeom prst="rect">
            <a:avLst/>
          </a:prstGeom>
          <a:solidFill>
            <a:srgbClr val="000000">
              <a:alpha val="0"/>
            </a:srgbClr>
          </a:solidFill>
          <a:ln w="12700">
            <a:solidFill>
              <a:srgbClr val="FFFFFF">
                <a:alpha val="40000"/>
              </a:srgbClr>
            </a:solidFill>
            <a:prstDash val="solid"/>
          </a:ln>
          <a:effectLst>
            <a:outerShdw blurRad="25400" dist="12700" dir="2700000" algn="bl" rotWithShape="0">
              <a:srgbClr val="000000">
                <a:alpha val="18000"/>
              </a:srgbClr>
            </a:outerShdw>
          </a:effectLst>
        </p:spPr>
        <p:txBody>
          <a:bodyPr/>
          <a:lstStyle/>
          <a:p>
            <a:endParaRPr lang="en-US"/>
          </a:p>
        </p:txBody>
      </p:sp>
      <p:sp>
        <p:nvSpPr>
          <p:cNvPr id="25" name="Slide Number Placeholder 0"/>
          <p:cNvSpPr>
            <a:spLocks noGrp="1"/>
          </p:cNvSpPr>
          <p:nvPr>
            <p:ph type="sldNum" sz="quarter" idx="4294967295"/>
          </p:nvPr>
        </p:nvSpPr>
        <p:spPr>
          <a:xfrm>
            <a:off x="11759184" y="6446520"/>
            <a:ext cx="201168" cy="182880"/>
          </a:xfrm>
          <a:prstGeom prst="rect">
            <a:avLst/>
          </a:prstGeom>
          <a:extLst>
            <a:ext uri="{C572A759-6A51-4108-AA02-DFA0A04FC94B}">
              <ma14:wrappingTextBoxFlag xmlns="" xmlns:ma14="http://schemas.microsoft.com/office/mac/drawingml/2011/main" val="0"/>
            </a:ext>
          </a:extLst>
        </p:spPr>
        <p:txBody>
          <a:bodyPr/>
          <a:lstStyle>
            <a:lvl1pPr>
              <a:defRPr sz="800">
                <a:solidFill>
                  <a:srgbClr val="697783"/>
                </a:solidFill>
                <a:latin typeface="Aptos"/>
                <a:ea typeface="Aptos"/>
                <a:cs typeface="Aptos"/>
              </a:defRPr>
            </a:lvl1pPr>
          </a:lstStyle>
          <a:p>
            <a:pPr algn="r"/>
            <a:fld id="{F7021451-1387-4CA6-816F-3879F97B5CBC}" type="slidenum">
              <a:rPr lang="en-US" b="0"/>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1" cy="1"/>
          <a:chOff x="0" y="0"/>
          <a:chExt cx="1" cy="1"/>
        </a:xfrm>
      </p:grpSpPr>
      <p:sp>
        <p:nvSpPr>
          <p:cNvPr id="2" name="Text 0"/>
          <p:cNvSpPr/>
          <p:nvPr/>
        </p:nvSpPr>
        <p:spPr>
          <a:xfrm>
            <a:off x="594360" y="384048"/>
            <a:ext cx="10972800" cy="502920"/>
          </a:xfrm>
          <a:prstGeom prst="rect">
            <a:avLst/>
          </a:prstGeom>
          <a:noFill/>
          <a:ln/>
        </p:spPr>
        <p:txBody>
          <a:bodyPr wrap="square" lIns="0" tIns="0" rIns="0" bIns="0" rtlCol="0" anchor="ctr"/>
          <a:lstStyle/>
          <a:p>
            <a:pPr marL="0" indent="0">
              <a:buNone/>
            </a:pPr>
            <a:r>
              <a:rPr lang="en-US" sz="2800" b="1">
                <a:solidFill>
                  <a:srgbClr val="0B2742"/>
                </a:solidFill>
                <a:latin typeface="Aptos Display" pitchFamily="34" charset="0"/>
                <a:ea typeface="Aptos Display" pitchFamily="34" charset="-122"/>
                <a:cs typeface="Aptos Display" pitchFamily="34" charset="-120"/>
              </a:rPr>
              <a:t>4. Training</a:t>
            </a:r>
            <a:endParaRPr lang="en-US" sz="2800"/>
          </a:p>
        </p:txBody>
      </p:sp>
      <p:sp>
        <p:nvSpPr>
          <p:cNvPr id="3" name="Text 1"/>
          <p:cNvSpPr/>
          <p:nvPr/>
        </p:nvSpPr>
        <p:spPr>
          <a:xfrm>
            <a:off x="621792" y="932688"/>
            <a:ext cx="10698480" cy="310896"/>
          </a:xfrm>
          <a:prstGeom prst="rect">
            <a:avLst/>
          </a:prstGeom>
          <a:noFill/>
          <a:ln/>
        </p:spPr>
        <p:txBody>
          <a:bodyPr wrap="square" lIns="0" tIns="0" rIns="0" bIns="0" rtlCol="0" anchor="ctr"/>
          <a:lstStyle/>
          <a:p>
            <a:pPr marL="0" indent="0">
              <a:buNone/>
            </a:pPr>
            <a:r>
              <a:rPr lang="en-US" sz="1300">
                <a:solidFill>
                  <a:srgbClr val="5D6B75"/>
                </a:solidFill>
              </a:rPr>
              <a:t>The point where information becomes a safe decision</a:t>
            </a:r>
            <a:endParaRPr lang="en-US" sz="1300"/>
          </a:p>
        </p:txBody>
      </p:sp>
      <p:sp>
        <p:nvSpPr>
          <p:cNvPr id="4" name="Text 2"/>
          <p:cNvSpPr/>
          <p:nvPr/>
        </p:nvSpPr>
        <p:spPr>
          <a:xfrm>
            <a:off x="713232" y="1426464"/>
            <a:ext cx="5303520" cy="1371600"/>
          </a:xfrm>
          <a:prstGeom prst="rect">
            <a:avLst/>
          </a:prstGeom>
          <a:noFill/>
          <a:ln/>
        </p:spPr>
        <p:txBody>
          <a:bodyPr wrap="square" lIns="0" tIns="0" rIns="0" bIns="0" rtlCol="0" anchor="ctr"/>
          <a:lstStyle/>
          <a:p>
            <a:pPr marL="0" indent="0">
              <a:buNone/>
            </a:pPr>
            <a:r>
              <a:rPr lang="en-US" sz="2700" b="1">
                <a:solidFill>
                  <a:srgbClr val="18232C"/>
                </a:solidFill>
              </a:rPr>
              <a:t>Good training prepares people for the chemicals and tasks they will actually encounter.</a:t>
            </a:r>
            <a:endParaRPr lang="en-US" sz="2700"/>
          </a:p>
        </p:txBody>
      </p:sp>
      <p:sp>
        <p:nvSpPr>
          <p:cNvPr id="5" name="Text 3"/>
          <p:cNvSpPr/>
          <p:nvPr/>
        </p:nvSpPr>
        <p:spPr>
          <a:xfrm>
            <a:off x="749808" y="3127248"/>
            <a:ext cx="5029200" cy="457200"/>
          </a:xfrm>
          <a:prstGeom prst="rect">
            <a:avLst/>
          </a:prstGeom>
          <a:noFill/>
          <a:ln/>
        </p:spPr>
        <p:txBody>
          <a:bodyPr wrap="square" lIns="0" tIns="0" rIns="0" bIns="0" rtlCol="0" anchor="ctr"/>
          <a:lstStyle/>
          <a:p>
            <a:pPr marL="0" indent="0">
              <a:buNone/>
            </a:pPr>
            <a:r>
              <a:rPr lang="en-US" sz="2400" b="1">
                <a:solidFill>
                  <a:srgbClr val="145A7A"/>
                </a:solidFill>
              </a:rPr>
              <a:t>Recognition → Access → Action</a:t>
            </a:r>
            <a:endParaRPr lang="en-US" sz="2400"/>
          </a:p>
        </p:txBody>
      </p:sp>
      <p:sp>
        <p:nvSpPr>
          <p:cNvPr id="6" name="Text 4"/>
          <p:cNvSpPr/>
          <p:nvPr/>
        </p:nvSpPr>
        <p:spPr>
          <a:xfrm>
            <a:off x="749808" y="4069080"/>
            <a:ext cx="5074920" cy="1078992"/>
          </a:xfrm>
          <a:prstGeom prst="rect">
            <a:avLst/>
          </a:prstGeom>
          <a:noFill/>
          <a:ln/>
        </p:spPr>
        <p:txBody>
          <a:bodyPr wrap="square" lIns="0" tIns="0" rIns="0" bIns="0" rtlCol="0" anchor="ctr"/>
          <a:lstStyle/>
          <a:p>
            <a:pPr marL="0" indent="0">
              <a:buNone/>
            </a:pPr>
            <a:r>
              <a:rPr lang="en-US" sz="1800">
                <a:solidFill>
                  <a:srgbClr val="5D6B75"/>
                </a:solidFill>
              </a:rPr>
              <a:t>Can the employee explain what they would do before opening, mixing, transferring, cleaning or responding?</a:t>
            </a:r>
            <a:endParaRPr lang="en-US" sz="1800"/>
          </a:p>
        </p:txBody>
      </p:sp>
      <p:pic>
        <p:nvPicPr>
          <p:cNvPr id="7" name="Image 0" descr="/mnt/data/53d2621a51.jpeg"/>
          <p:cNvPicPr>
            <a:picLocks noChangeAspect="1"/>
          </p:cNvPicPr>
          <p:nvPr/>
        </p:nvPicPr>
        <p:blipFill>
          <a:blip r:embed="rId3"/>
          <a:srcRect l="14762" r="14762"/>
          <a:stretch/>
        </p:blipFill>
        <p:spPr>
          <a:xfrm>
            <a:off x="6537960" y="1234440"/>
            <a:ext cx="5074920" cy="4800600"/>
          </a:xfrm>
          <a:prstGeom prst="rect">
            <a:avLst/>
          </a:prstGeom>
        </p:spPr>
      </p:pic>
      <p:sp>
        <p:nvSpPr>
          <p:cNvPr id="8" name="Shape 5"/>
          <p:cNvSpPr/>
          <p:nvPr/>
        </p:nvSpPr>
        <p:spPr>
          <a:xfrm>
            <a:off x="6537960" y="1234440"/>
            <a:ext cx="5074920" cy="4800600"/>
          </a:xfrm>
          <a:prstGeom prst="rect">
            <a:avLst/>
          </a:prstGeom>
          <a:solidFill>
            <a:srgbClr val="000000">
              <a:alpha val="0"/>
            </a:srgbClr>
          </a:solidFill>
          <a:ln w="12700">
            <a:solidFill>
              <a:srgbClr val="FFFFFF">
                <a:alpha val="40000"/>
              </a:srgbClr>
            </a:solidFill>
            <a:prstDash val="solid"/>
          </a:ln>
          <a:effectLst>
            <a:outerShdw blurRad="25400" dist="12700" dir="2700000" algn="bl" rotWithShape="0">
              <a:srgbClr val="000000">
                <a:alpha val="18000"/>
              </a:srgbClr>
            </a:outerShdw>
          </a:effectLst>
        </p:spPr>
        <p:txBody>
          <a:bodyPr/>
          <a:lstStyle/>
          <a:p>
            <a:endParaRPr lang="en-US"/>
          </a:p>
        </p:txBody>
      </p:sp>
      <p:sp>
        <p:nvSpPr>
          <p:cNvPr id="25" name="Slide Number Placeholder 0"/>
          <p:cNvSpPr>
            <a:spLocks noGrp="1"/>
          </p:cNvSpPr>
          <p:nvPr>
            <p:ph type="sldNum" sz="quarter" idx="4294967295"/>
          </p:nvPr>
        </p:nvSpPr>
        <p:spPr>
          <a:xfrm>
            <a:off x="11759184" y="6446520"/>
            <a:ext cx="201168" cy="182880"/>
          </a:xfrm>
          <a:prstGeom prst="rect">
            <a:avLst/>
          </a:prstGeom>
          <a:extLst>
            <a:ext uri="{C572A759-6A51-4108-AA02-DFA0A04FC94B}">
              <ma14:wrappingTextBoxFlag xmlns="" xmlns:ma14="http://schemas.microsoft.com/office/mac/drawingml/2011/main" val="0"/>
            </a:ext>
          </a:extLst>
        </p:spPr>
        <p:txBody>
          <a:bodyPr/>
          <a:lstStyle>
            <a:lvl1pPr>
              <a:defRPr sz="800">
                <a:solidFill>
                  <a:srgbClr val="697783"/>
                </a:solidFill>
                <a:latin typeface="Aptos"/>
                <a:ea typeface="Aptos"/>
                <a:cs typeface="Aptos"/>
              </a:defRPr>
            </a:lvl1pPr>
          </a:lstStyle>
          <a:p>
            <a:pPr algn="r"/>
            <a:fld id="{F7021451-1387-4CA6-816F-3879F97B5CBC}" type="slidenum">
              <a:rPr lang="en-US" b="0"/>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1" cy="1"/>
          <a:chOff x="0" y="0"/>
          <a:chExt cx="1" cy="1"/>
        </a:xfrm>
      </p:grpSpPr>
      <p:sp>
        <p:nvSpPr>
          <p:cNvPr id="2" name="Text 0"/>
          <p:cNvSpPr/>
          <p:nvPr/>
        </p:nvSpPr>
        <p:spPr>
          <a:xfrm>
            <a:off x="594360" y="384048"/>
            <a:ext cx="10972800" cy="502920"/>
          </a:xfrm>
          <a:prstGeom prst="rect">
            <a:avLst/>
          </a:prstGeom>
          <a:noFill/>
          <a:ln/>
        </p:spPr>
        <p:txBody>
          <a:bodyPr wrap="square" lIns="0" tIns="0" rIns="0" bIns="0" rtlCol="0" anchor="ctr"/>
          <a:lstStyle/>
          <a:p>
            <a:pPr marL="0" indent="0">
              <a:buNone/>
            </a:pPr>
            <a:r>
              <a:rPr lang="en-US" sz="2800" b="1">
                <a:solidFill>
                  <a:srgbClr val="0B2742"/>
                </a:solidFill>
                <a:latin typeface="Aptos Display" pitchFamily="34" charset="0"/>
                <a:ea typeface="Aptos Display" pitchFamily="34" charset="-122"/>
                <a:cs typeface="Aptos Display" pitchFamily="34" charset="-120"/>
              </a:rPr>
              <a:t>Chemical Storage</a:t>
            </a:r>
            <a:endParaRPr lang="en-US" sz="2800"/>
          </a:p>
        </p:txBody>
      </p:sp>
      <p:sp>
        <p:nvSpPr>
          <p:cNvPr id="3" name="Text 1"/>
          <p:cNvSpPr/>
          <p:nvPr/>
        </p:nvSpPr>
        <p:spPr>
          <a:xfrm>
            <a:off x="621792" y="932688"/>
            <a:ext cx="10698480" cy="310896"/>
          </a:xfrm>
          <a:prstGeom prst="rect">
            <a:avLst/>
          </a:prstGeom>
          <a:noFill/>
          <a:ln/>
        </p:spPr>
        <p:txBody>
          <a:bodyPr wrap="square" lIns="0" tIns="0" rIns="0" bIns="0" rtlCol="0" anchor="ctr"/>
          <a:lstStyle/>
          <a:p>
            <a:pPr marL="0" indent="0">
              <a:buNone/>
            </a:pPr>
            <a:r>
              <a:rPr lang="en-US" sz="1300">
                <a:solidFill>
                  <a:srgbClr val="5D6B75"/>
                </a:solidFill>
              </a:rPr>
              <a:t>Organize by hazard, not convenience</a:t>
            </a:r>
            <a:endParaRPr lang="en-US" sz="1300"/>
          </a:p>
        </p:txBody>
      </p:sp>
      <p:sp>
        <p:nvSpPr>
          <p:cNvPr id="4" name="Text 2"/>
          <p:cNvSpPr/>
          <p:nvPr/>
        </p:nvSpPr>
        <p:spPr>
          <a:xfrm>
            <a:off x="713232" y="1499616"/>
            <a:ext cx="5257800" cy="1234440"/>
          </a:xfrm>
          <a:prstGeom prst="rect">
            <a:avLst/>
          </a:prstGeom>
          <a:noFill/>
          <a:ln/>
        </p:spPr>
        <p:txBody>
          <a:bodyPr wrap="square" lIns="0" tIns="0" rIns="0" bIns="0" rtlCol="0" anchor="ctr"/>
          <a:lstStyle/>
          <a:p>
            <a:pPr marL="0" indent="0">
              <a:buNone/>
            </a:pPr>
            <a:r>
              <a:rPr lang="en-US" sz="2700" b="1">
                <a:solidFill>
                  <a:srgbClr val="18232C"/>
                </a:solidFill>
              </a:rPr>
              <a:t>Storage is a decision about compatibility, containment, conditions and access.</a:t>
            </a:r>
            <a:endParaRPr lang="en-US" sz="2700"/>
          </a:p>
        </p:txBody>
      </p:sp>
      <p:sp>
        <p:nvSpPr>
          <p:cNvPr id="5" name="Text 3"/>
          <p:cNvSpPr/>
          <p:nvPr/>
        </p:nvSpPr>
        <p:spPr>
          <a:xfrm>
            <a:off x="914400" y="3063240"/>
            <a:ext cx="4389120" cy="256032"/>
          </a:xfrm>
          <a:prstGeom prst="rect">
            <a:avLst/>
          </a:prstGeom>
          <a:noFill/>
          <a:ln/>
        </p:spPr>
        <p:txBody>
          <a:bodyPr wrap="square" lIns="0" tIns="0" rIns="0" bIns="0" rtlCol="0" anchor="ctr"/>
          <a:lstStyle/>
          <a:p>
            <a:pPr marL="0" indent="0">
              <a:buNone/>
            </a:pPr>
            <a:r>
              <a:rPr lang="en-US" sz="1600" b="1">
                <a:solidFill>
                  <a:srgbClr val="C23B2A"/>
                </a:solidFill>
              </a:rPr>
              <a:t>Compatibility</a:t>
            </a:r>
            <a:endParaRPr lang="en-US" sz="1600"/>
          </a:p>
        </p:txBody>
      </p:sp>
      <p:sp>
        <p:nvSpPr>
          <p:cNvPr id="6" name="Text 4"/>
          <p:cNvSpPr/>
          <p:nvPr/>
        </p:nvSpPr>
        <p:spPr>
          <a:xfrm>
            <a:off x="914400" y="3502152"/>
            <a:ext cx="4389120" cy="256032"/>
          </a:xfrm>
          <a:prstGeom prst="rect">
            <a:avLst/>
          </a:prstGeom>
          <a:noFill/>
          <a:ln/>
        </p:spPr>
        <p:txBody>
          <a:bodyPr wrap="square" lIns="0" tIns="0" rIns="0" bIns="0" rtlCol="0" anchor="ctr"/>
          <a:lstStyle/>
          <a:p>
            <a:pPr marL="0" indent="0">
              <a:buNone/>
            </a:pPr>
            <a:r>
              <a:rPr lang="en-US" sz="1600">
                <a:solidFill>
                  <a:srgbClr val="5D6B75"/>
                </a:solidFill>
              </a:rPr>
              <a:t>Secondary containment</a:t>
            </a:r>
            <a:endParaRPr lang="en-US" sz="1600"/>
          </a:p>
        </p:txBody>
      </p:sp>
      <p:sp>
        <p:nvSpPr>
          <p:cNvPr id="7" name="Text 5"/>
          <p:cNvSpPr/>
          <p:nvPr/>
        </p:nvSpPr>
        <p:spPr>
          <a:xfrm>
            <a:off x="914400" y="3941064"/>
            <a:ext cx="4389120" cy="256032"/>
          </a:xfrm>
          <a:prstGeom prst="rect">
            <a:avLst/>
          </a:prstGeom>
          <a:noFill/>
          <a:ln/>
        </p:spPr>
        <p:txBody>
          <a:bodyPr wrap="square" lIns="0" tIns="0" rIns="0" bIns="0" rtlCol="0" anchor="ctr"/>
          <a:lstStyle/>
          <a:p>
            <a:pPr marL="0" indent="0">
              <a:buNone/>
            </a:pPr>
            <a:r>
              <a:rPr lang="en-US" sz="1600">
                <a:solidFill>
                  <a:srgbClr val="5D6B75"/>
                </a:solidFill>
              </a:rPr>
              <a:t>Temperature and ventilation</a:t>
            </a:r>
            <a:endParaRPr lang="en-US" sz="1600"/>
          </a:p>
        </p:txBody>
      </p:sp>
      <p:sp>
        <p:nvSpPr>
          <p:cNvPr id="8" name="Text 6"/>
          <p:cNvSpPr/>
          <p:nvPr/>
        </p:nvSpPr>
        <p:spPr>
          <a:xfrm>
            <a:off x="914400" y="4379976"/>
            <a:ext cx="4389120" cy="256032"/>
          </a:xfrm>
          <a:prstGeom prst="rect">
            <a:avLst/>
          </a:prstGeom>
          <a:noFill/>
          <a:ln/>
        </p:spPr>
        <p:txBody>
          <a:bodyPr wrap="square" lIns="0" tIns="0" rIns="0" bIns="0" rtlCol="0" anchor="ctr"/>
          <a:lstStyle/>
          <a:p>
            <a:pPr marL="0" indent="0">
              <a:buNone/>
            </a:pPr>
            <a:r>
              <a:rPr lang="en-US" sz="1600">
                <a:solidFill>
                  <a:srgbClr val="5D6B75"/>
                </a:solidFill>
              </a:rPr>
              <a:t>Ignition control</a:t>
            </a:r>
            <a:endParaRPr lang="en-US" sz="1600"/>
          </a:p>
        </p:txBody>
      </p:sp>
      <p:sp>
        <p:nvSpPr>
          <p:cNvPr id="9" name="Text 7"/>
          <p:cNvSpPr/>
          <p:nvPr/>
        </p:nvSpPr>
        <p:spPr>
          <a:xfrm>
            <a:off x="914400" y="4818888"/>
            <a:ext cx="4389120" cy="256032"/>
          </a:xfrm>
          <a:prstGeom prst="rect">
            <a:avLst/>
          </a:prstGeom>
          <a:noFill/>
          <a:ln/>
        </p:spPr>
        <p:txBody>
          <a:bodyPr wrap="square" lIns="0" tIns="0" rIns="0" bIns="0" rtlCol="0" anchor="ctr"/>
          <a:lstStyle/>
          <a:p>
            <a:pPr marL="0" indent="0">
              <a:buNone/>
            </a:pPr>
            <a:r>
              <a:rPr lang="en-US" sz="1600">
                <a:solidFill>
                  <a:srgbClr val="5D6B75"/>
                </a:solidFill>
              </a:rPr>
              <a:t>Emergency access</a:t>
            </a:r>
            <a:endParaRPr lang="en-US" sz="1600"/>
          </a:p>
        </p:txBody>
      </p:sp>
      <p:pic>
        <p:nvPicPr>
          <p:cNvPr id="10" name="Image 0" descr="/mnt/data/6e11b307b0.jpeg"/>
          <p:cNvPicPr>
            <a:picLocks noChangeAspect="1"/>
          </p:cNvPicPr>
          <p:nvPr/>
        </p:nvPicPr>
        <p:blipFill>
          <a:blip r:embed="rId3"/>
          <a:srcRect l="14762" r="14762"/>
          <a:stretch/>
        </p:blipFill>
        <p:spPr>
          <a:xfrm>
            <a:off x="6537960" y="1234440"/>
            <a:ext cx="5074920" cy="4800600"/>
          </a:xfrm>
          <a:prstGeom prst="rect">
            <a:avLst/>
          </a:prstGeom>
        </p:spPr>
      </p:pic>
      <p:sp>
        <p:nvSpPr>
          <p:cNvPr id="11" name="Shape 8"/>
          <p:cNvSpPr/>
          <p:nvPr/>
        </p:nvSpPr>
        <p:spPr>
          <a:xfrm>
            <a:off x="6537960" y="1234440"/>
            <a:ext cx="5074920" cy="4800600"/>
          </a:xfrm>
          <a:prstGeom prst="rect">
            <a:avLst/>
          </a:prstGeom>
          <a:solidFill>
            <a:srgbClr val="000000">
              <a:alpha val="0"/>
            </a:srgbClr>
          </a:solidFill>
          <a:ln w="12700">
            <a:solidFill>
              <a:srgbClr val="FFFFFF">
                <a:alpha val="40000"/>
              </a:srgbClr>
            </a:solidFill>
            <a:prstDash val="solid"/>
          </a:ln>
          <a:effectLst>
            <a:outerShdw blurRad="25400" dist="12700" dir="2700000" algn="bl" rotWithShape="0">
              <a:srgbClr val="000000">
                <a:alpha val="18000"/>
              </a:srgbClr>
            </a:outerShdw>
          </a:effectLst>
        </p:spPr>
        <p:txBody>
          <a:bodyPr/>
          <a:lstStyle/>
          <a:p>
            <a:endParaRPr lang="en-US"/>
          </a:p>
        </p:txBody>
      </p:sp>
      <p:sp>
        <p:nvSpPr>
          <p:cNvPr id="25" name="Slide Number Placeholder 0"/>
          <p:cNvSpPr>
            <a:spLocks noGrp="1"/>
          </p:cNvSpPr>
          <p:nvPr>
            <p:ph type="sldNum" sz="quarter" idx="4294967295"/>
          </p:nvPr>
        </p:nvSpPr>
        <p:spPr>
          <a:xfrm>
            <a:off x="11759184" y="6446520"/>
            <a:ext cx="201168" cy="182880"/>
          </a:xfrm>
          <a:prstGeom prst="rect">
            <a:avLst/>
          </a:prstGeom>
          <a:extLst>
            <a:ext uri="{C572A759-6A51-4108-AA02-DFA0A04FC94B}">
              <ma14:wrappingTextBoxFlag xmlns="" xmlns:ma14="http://schemas.microsoft.com/office/mac/drawingml/2011/main" val="0"/>
            </a:ext>
          </a:extLst>
        </p:spPr>
        <p:txBody>
          <a:bodyPr/>
          <a:lstStyle>
            <a:lvl1pPr>
              <a:defRPr sz="800">
                <a:solidFill>
                  <a:srgbClr val="697783"/>
                </a:solidFill>
                <a:latin typeface="Aptos"/>
                <a:ea typeface="Aptos"/>
                <a:cs typeface="Aptos"/>
              </a:defRPr>
            </a:lvl1pPr>
          </a:lstStyle>
          <a:p>
            <a:pPr algn="r"/>
            <a:fld id="{F7021451-1387-4CA6-816F-3879F97B5CBC}" type="slidenum">
              <a:rPr lang="en-US" b="0"/>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1" cy="1"/>
          <a:chOff x="0" y="0"/>
          <a:chExt cx="1" cy="1"/>
        </a:xfrm>
      </p:grpSpPr>
      <p:sp>
        <p:nvSpPr>
          <p:cNvPr id="2" name="Text 0"/>
          <p:cNvSpPr/>
          <p:nvPr/>
        </p:nvSpPr>
        <p:spPr>
          <a:xfrm>
            <a:off x="594360" y="384048"/>
            <a:ext cx="10972800" cy="502920"/>
          </a:xfrm>
          <a:prstGeom prst="rect">
            <a:avLst/>
          </a:prstGeom>
          <a:noFill/>
          <a:ln/>
        </p:spPr>
        <p:txBody>
          <a:bodyPr wrap="square" lIns="0" tIns="0" rIns="0" bIns="0" rtlCol="0" anchor="ctr"/>
          <a:lstStyle/>
          <a:p>
            <a:pPr marL="0" indent="0">
              <a:buNone/>
            </a:pPr>
            <a:r>
              <a:rPr lang="en-US" sz="2800" b="1">
                <a:solidFill>
                  <a:srgbClr val="0B2742"/>
                </a:solidFill>
                <a:latin typeface="Aptos Display" pitchFamily="34" charset="0"/>
                <a:ea typeface="Aptos Display" pitchFamily="34" charset="-122"/>
                <a:cs typeface="Aptos Display" pitchFamily="34" charset="-120"/>
              </a:rPr>
              <a:t>A Common Compatibility Question</a:t>
            </a:r>
            <a:endParaRPr lang="en-US" sz="2800"/>
          </a:p>
        </p:txBody>
      </p:sp>
      <p:sp>
        <p:nvSpPr>
          <p:cNvPr id="3" name="Text 1"/>
          <p:cNvSpPr/>
          <p:nvPr/>
        </p:nvSpPr>
        <p:spPr>
          <a:xfrm>
            <a:off x="822960" y="1481328"/>
            <a:ext cx="4206240" cy="640080"/>
          </a:xfrm>
          <a:prstGeom prst="rect">
            <a:avLst/>
          </a:prstGeom>
          <a:solidFill>
            <a:srgbClr val="C23B2A"/>
          </a:solidFill>
          <a:ln/>
        </p:spPr>
        <p:txBody>
          <a:bodyPr wrap="square" lIns="1524" tIns="1524" rIns="1524" bIns="1524" rtlCol="0" anchor="ctr"/>
          <a:lstStyle/>
          <a:p>
            <a:pPr marL="0" indent="0" algn="ctr">
              <a:buNone/>
            </a:pPr>
            <a:r>
              <a:rPr lang="en-US" sz="3200" b="1">
                <a:solidFill>
                  <a:srgbClr val="FFFFFF"/>
                </a:solidFill>
              </a:rPr>
              <a:t>FLAMMABLES</a:t>
            </a:r>
            <a:endParaRPr lang="en-US" sz="3200"/>
          </a:p>
        </p:txBody>
      </p:sp>
      <p:sp>
        <p:nvSpPr>
          <p:cNvPr id="4" name="Text 2"/>
          <p:cNvSpPr/>
          <p:nvPr/>
        </p:nvSpPr>
        <p:spPr>
          <a:xfrm>
            <a:off x="7150608" y="1481328"/>
            <a:ext cx="4206240" cy="640080"/>
          </a:xfrm>
          <a:prstGeom prst="rect">
            <a:avLst/>
          </a:prstGeom>
          <a:solidFill>
            <a:srgbClr val="F2A900"/>
          </a:solidFill>
          <a:ln/>
        </p:spPr>
        <p:txBody>
          <a:bodyPr wrap="square" lIns="1524" tIns="1524" rIns="1524" bIns="1524" rtlCol="0" anchor="ctr"/>
          <a:lstStyle/>
          <a:p>
            <a:pPr marL="0" indent="0" algn="ctr">
              <a:buNone/>
            </a:pPr>
            <a:r>
              <a:rPr lang="en-US" sz="3200" b="1">
                <a:solidFill>
                  <a:srgbClr val="0B2742"/>
                </a:solidFill>
              </a:rPr>
              <a:t>OXIDIZERS</a:t>
            </a:r>
            <a:endParaRPr lang="en-US" sz="3200"/>
          </a:p>
        </p:txBody>
      </p:sp>
      <p:sp>
        <p:nvSpPr>
          <p:cNvPr id="5" name="Text 3"/>
          <p:cNvSpPr/>
          <p:nvPr/>
        </p:nvSpPr>
        <p:spPr>
          <a:xfrm>
            <a:off x="1188720" y="2331720"/>
            <a:ext cx="3474720" cy="365760"/>
          </a:xfrm>
          <a:prstGeom prst="rect">
            <a:avLst/>
          </a:prstGeom>
          <a:noFill/>
          <a:ln/>
        </p:spPr>
        <p:txBody>
          <a:bodyPr wrap="square" lIns="0" tIns="0" rIns="0" bIns="0" rtlCol="0" anchor="ctr"/>
          <a:lstStyle/>
          <a:p>
            <a:pPr marL="0" indent="0" algn="ctr">
              <a:buNone/>
            </a:pPr>
            <a:r>
              <a:rPr lang="en-US" sz="2000">
                <a:solidFill>
                  <a:srgbClr val="5D6B75"/>
                </a:solidFill>
              </a:rPr>
              <a:t>fuel for fire</a:t>
            </a:r>
            <a:endParaRPr lang="en-US" sz="2000"/>
          </a:p>
        </p:txBody>
      </p:sp>
      <p:sp>
        <p:nvSpPr>
          <p:cNvPr id="6" name="Text 4"/>
          <p:cNvSpPr/>
          <p:nvPr/>
        </p:nvSpPr>
        <p:spPr>
          <a:xfrm>
            <a:off x="7498080" y="2331720"/>
            <a:ext cx="3474720" cy="365760"/>
          </a:xfrm>
          <a:prstGeom prst="rect">
            <a:avLst/>
          </a:prstGeom>
          <a:noFill/>
          <a:ln/>
        </p:spPr>
        <p:txBody>
          <a:bodyPr wrap="square" lIns="0" tIns="0" rIns="0" bIns="0" rtlCol="0" anchor="ctr"/>
          <a:lstStyle/>
          <a:p>
            <a:pPr marL="0" indent="0" algn="ctr">
              <a:buNone/>
            </a:pPr>
            <a:r>
              <a:rPr lang="en-US" sz="2000">
                <a:solidFill>
                  <a:srgbClr val="5D6B75"/>
                </a:solidFill>
              </a:rPr>
              <a:t>can intensify combustion</a:t>
            </a:r>
            <a:endParaRPr lang="en-US" sz="2000"/>
          </a:p>
        </p:txBody>
      </p:sp>
      <p:sp>
        <p:nvSpPr>
          <p:cNvPr id="7" name="Shape 5"/>
          <p:cNvSpPr/>
          <p:nvPr/>
        </p:nvSpPr>
        <p:spPr>
          <a:xfrm>
            <a:off x="5212080" y="2011680"/>
            <a:ext cx="1737360" cy="1"/>
          </a:xfrm>
          <a:prstGeom prst="line">
            <a:avLst/>
          </a:prstGeom>
          <a:noFill/>
          <a:ln w="38100">
            <a:solidFill>
              <a:srgbClr val="18232C"/>
            </a:solidFill>
            <a:prstDash val="solid"/>
          </a:ln>
        </p:spPr>
        <p:txBody>
          <a:bodyPr/>
          <a:lstStyle/>
          <a:p>
            <a:endParaRPr lang="en-US"/>
          </a:p>
        </p:txBody>
      </p:sp>
      <p:sp>
        <p:nvSpPr>
          <p:cNvPr id="8" name="Text 6"/>
          <p:cNvSpPr/>
          <p:nvPr/>
        </p:nvSpPr>
        <p:spPr>
          <a:xfrm>
            <a:off x="1920240" y="3776472"/>
            <a:ext cx="8321040" cy="548640"/>
          </a:xfrm>
          <a:prstGeom prst="rect">
            <a:avLst/>
          </a:prstGeom>
          <a:noFill/>
          <a:ln/>
        </p:spPr>
        <p:txBody>
          <a:bodyPr wrap="square" lIns="0" tIns="0" rIns="0" bIns="0" rtlCol="0" anchor="ctr"/>
          <a:lstStyle/>
          <a:p>
            <a:pPr marL="0" indent="0" algn="ctr">
              <a:buNone/>
            </a:pPr>
            <a:r>
              <a:rPr lang="en-US" sz="2900" b="1">
                <a:solidFill>
                  <a:srgbClr val="18232C"/>
                </a:solidFill>
              </a:rPr>
              <a:t>DO NOT STORE BY APPEARANCE</a:t>
            </a:r>
            <a:endParaRPr lang="en-US" sz="2900"/>
          </a:p>
        </p:txBody>
      </p:sp>
      <p:sp>
        <p:nvSpPr>
          <p:cNvPr id="9" name="Text 7"/>
          <p:cNvSpPr/>
          <p:nvPr/>
        </p:nvSpPr>
        <p:spPr>
          <a:xfrm>
            <a:off x="1920240" y="4636008"/>
            <a:ext cx="8321040" cy="457200"/>
          </a:xfrm>
          <a:prstGeom prst="rect">
            <a:avLst/>
          </a:prstGeom>
          <a:noFill/>
          <a:ln/>
        </p:spPr>
        <p:txBody>
          <a:bodyPr wrap="square" lIns="0" tIns="0" rIns="0" bIns="0" rtlCol="0" anchor="ctr"/>
          <a:lstStyle/>
          <a:p>
            <a:pPr marL="0" indent="0" algn="ctr">
              <a:buNone/>
            </a:pPr>
            <a:r>
              <a:rPr lang="en-US" sz="1800">
                <a:solidFill>
                  <a:srgbClr val="5D6B75"/>
                </a:solidFill>
              </a:rPr>
              <a:t>Use the label and SDS to identify incompatibilities and storage conditions.</a:t>
            </a:r>
            <a:endParaRPr lang="en-US" sz="1800"/>
          </a:p>
        </p:txBody>
      </p:sp>
      <p:sp>
        <p:nvSpPr>
          <p:cNvPr id="25" name="Slide Number Placeholder 0"/>
          <p:cNvSpPr>
            <a:spLocks noGrp="1"/>
          </p:cNvSpPr>
          <p:nvPr>
            <p:ph type="sldNum" sz="quarter" idx="4294967295"/>
          </p:nvPr>
        </p:nvSpPr>
        <p:spPr>
          <a:xfrm>
            <a:off x="11759184" y="6446520"/>
            <a:ext cx="201168" cy="182880"/>
          </a:xfrm>
          <a:prstGeom prst="rect">
            <a:avLst/>
          </a:prstGeom>
          <a:extLst>
            <a:ext uri="{C572A759-6A51-4108-AA02-DFA0A04FC94B}">
              <ma14:wrappingTextBoxFlag xmlns="" xmlns:ma14="http://schemas.microsoft.com/office/mac/drawingml/2011/main" val="0"/>
            </a:ext>
          </a:extLst>
        </p:spPr>
        <p:txBody>
          <a:bodyPr/>
          <a:lstStyle>
            <a:lvl1pPr>
              <a:defRPr sz="800">
                <a:solidFill>
                  <a:srgbClr val="697783"/>
                </a:solidFill>
                <a:latin typeface="Aptos"/>
                <a:ea typeface="Aptos"/>
                <a:cs typeface="Aptos"/>
              </a:defRPr>
            </a:lvl1pPr>
          </a:lstStyle>
          <a:p>
            <a:pPr algn="r"/>
            <a:fld id="{F7021451-1387-4CA6-816F-3879F97B5CBC}" type="slidenum">
              <a:rPr lang="en-US" b="0"/>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1" cy="1"/>
          <a:chOff x="0" y="0"/>
          <a:chExt cx="1" cy="1"/>
        </a:xfrm>
      </p:grpSpPr>
      <p:sp>
        <p:nvSpPr>
          <p:cNvPr id="2" name="Text 0"/>
          <p:cNvSpPr/>
          <p:nvPr/>
        </p:nvSpPr>
        <p:spPr>
          <a:xfrm>
            <a:off x="594360" y="384048"/>
            <a:ext cx="10972800" cy="502920"/>
          </a:xfrm>
          <a:prstGeom prst="rect">
            <a:avLst/>
          </a:prstGeom>
          <a:noFill/>
          <a:ln/>
        </p:spPr>
        <p:txBody>
          <a:bodyPr wrap="square" lIns="0" tIns="0" rIns="0" bIns="0" rtlCol="0" anchor="ctr"/>
          <a:lstStyle/>
          <a:p>
            <a:pPr marL="0" indent="0">
              <a:buNone/>
            </a:pPr>
            <a:r>
              <a:rPr lang="en-US" sz="2800" b="1">
                <a:solidFill>
                  <a:srgbClr val="0B2742"/>
                </a:solidFill>
                <a:latin typeface="Aptos Display" pitchFamily="34" charset="0"/>
                <a:ea typeface="Aptos Display" pitchFamily="34" charset="-122"/>
                <a:cs typeface="Aptos Display" pitchFamily="34" charset="-120"/>
              </a:rPr>
              <a:t>Controls Should Change the Exposure</a:t>
            </a:r>
            <a:endParaRPr lang="en-US" sz="2800"/>
          </a:p>
        </p:txBody>
      </p:sp>
      <p:sp>
        <p:nvSpPr>
          <p:cNvPr id="3" name="Text 1"/>
          <p:cNvSpPr/>
          <p:nvPr/>
        </p:nvSpPr>
        <p:spPr>
          <a:xfrm>
            <a:off x="621792" y="932688"/>
            <a:ext cx="10698480" cy="310896"/>
          </a:xfrm>
          <a:prstGeom prst="rect">
            <a:avLst/>
          </a:prstGeom>
          <a:noFill/>
          <a:ln/>
        </p:spPr>
        <p:txBody>
          <a:bodyPr wrap="square" lIns="0" tIns="0" rIns="0" bIns="0" rtlCol="0" anchor="ctr"/>
          <a:lstStyle/>
          <a:p>
            <a:pPr marL="0" indent="0">
              <a:buNone/>
            </a:pPr>
            <a:r>
              <a:rPr lang="en-US" sz="1300">
                <a:solidFill>
                  <a:srgbClr val="5D6B75"/>
                </a:solidFill>
              </a:rPr>
              <a:t>SDS’s tell us what to control. Management decides how.</a:t>
            </a:r>
            <a:endParaRPr lang="en-US" sz="1300"/>
          </a:p>
        </p:txBody>
      </p:sp>
      <p:sp>
        <p:nvSpPr>
          <p:cNvPr id="4" name="Shape 2"/>
          <p:cNvSpPr/>
          <p:nvPr/>
        </p:nvSpPr>
        <p:spPr>
          <a:xfrm>
            <a:off x="1335024" y="1417320"/>
            <a:ext cx="9509760" cy="621792"/>
          </a:xfrm>
          <a:prstGeom prst="trapezoid">
            <a:avLst/>
          </a:prstGeom>
          <a:solidFill>
            <a:srgbClr val="0B2742"/>
          </a:solidFill>
          <a:ln w="12700">
            <a:solidFill>
              <a:srgbClr val="333333">
                <a:alpha val="0"/>
              </a:srgbClr>
            </a:solidFill>
            <a:prstDash val="solid"/>
          </a:ln>
        </p:spPr>
        <p:txBody>
          <a:bodyPr/>
          <a:lstStyle/>
          <a:p>
            <a:endParaRPr lang="en-US"/>
          </a:p>
        </p:txBody>
      </p:sp>
      <p:sp>
        <p:nvSpPr>
          <p:cNvPr id="5" name="Text 3"/>
          <p:cNvSpPr/>
          <p:nvPr/>
        </p:nvSpPr>
        <p:spPr>
          <a:xfrm>
            <a:off x="1563624" y="1527048"/>
            <a:ext cx="1965960" cy="228600"/>
          </a:xfrm>
          <a:prstGeom prst="rect">
            <a:avLst/>
          </a:prstGeom>
          <a:noFill/>
          <a:ln/>
        </p:spPr>
        <p:txBody>
          <a:bodyPr wrap="square" lIns="0" tIns="0" rIns="0" bIns="0" rtlCol="0" anchor="ctr"/>
          <a:lstStyle/>
          <a:p>
            <a:pPr marL="0" indent="0">
              <a:buNone/>
            </a:pPr>
            <a:r>
              <a:rPr lang="en-US" sz="1400" b="1">
                <a:solidFill>
                  <a:srgbClr val="FFFFFF"/>
                </a:solidFill>
              </a:rPr>
              <a:t>ELIMINATE</a:t>
            </a:r>
            <a:endParaRPr lang="en-US" sz="1400"/>
          </a:p>
        </p:txBody>
      </p:sp>
      <p:sp>
        <p:nvSpPr>
          <p:cNvPr id="6" name="Text 4"/>
          <p:cNvSpPr/>
          <p:nvPr/>
        </p:nvSpPr>
        <p:spPr>
          <a:xfrm>
            <a:off x="3575304" y="1527048"/>
            <a:ext cx="6903720" cy="228600"/>
          </a:xfrm>
          <a:prstGeom prst="rect">
            <a:avLst/>
          </a:prstGeom>
          <a:noFill/>
          <a:ln/>
        </p:spPr>
        <p:txBody>
          <a:bodyPr wrap="square" lIns="0" tIns="0" rIns="0" bIns="0" rtlCol="0" anchor="ctr"/>
          <a:lstStyle/>
          <a:p>
            <a:pPr marL="0" indent="0">
              <a:buNone/>
            </a:pPr>
            <a:r>
              <a:rPr lang="en-US" sz="1400">
                <a:solidFill>
                  <a:srgbClr val="FFFFFF"/>
                </a:solidFill>
              </a:rPr>
              <a:t>Do we need it?</a:t>
            </a:r>
            <a:endParaRPr lang="en-US" sz="1400"/>
          </a:p>
        </p:txBody>
      </p:sp>
      <p:sp>
        <p:nvSpPr>
          <p:cNvPr id="7" name="Shape 5"/>
          <p:cNvSpPr/>
          <p:nvPr/>
        </p:nvSpPr>
        <p:spPr>
          <a:xfrm>
            <a:off x="1664208" y="2240280"/>
            <a:ext cx="8851392" cy="621792"/>
          </a:xfrm>
          <a:prstGeom prst="trapezoid">
            <a:avLst/>
          </a:prstGeom>
          <a:solidFill>
            <a:srgbClr val="145A7A"/>
          </a:solidFill>
          <a:ln w="12700">
            <a:solidFill>
              <a:srgbClr val="333333">
                <a:alpha val="0"/>
              </a:srgbClr>
            </a:solidFill>
            <a:prstDash val="solid"/>
          </a:ln>
        </p:spPr>
        <p:txBody>
          <a:bodyPr/>
          <a:lstStyle/>
          <a:p>
            <a:endParaRPr lang="en-US"/>
          </a:p>
        </p:txBody>
      </p:sp>
      <p:sp>
        <p:nvSpPr>
          <p:cNvPr id="8" name="Text 6"/>
          <p:cNvSpPr/>
          <p:nvPr/>
        </p:nvSpPr>
        <p:spPr>
          <a:xfrm>
            <a:off x="1892808" y="2350008"/>
            <a:ext cx="1965960" cy="228600"/>
          </a:xfrm>
          <a:prstGeom prst="rect">
            <a:avLst/>
          </a:prstGeom>
          <a:noFill/>
          <a:ln/>
        </p:spPr>
        <p:txBody>
          <a:bodyPr wrap="square" lIns="0" tIns="0" rIns="0" bIns="0" rtlCol="0" anchor="ctr"/>
          <a:lstStyle/>
          <a:p>
            <a:pPr marL="0" indent="0">
              <a:buNone/>
            </a:pPr>
            <a:r>
              <a:rPr lang="en-US" sz="1400" b="1">
                <a:solidFill>
                  <a:srgbClr val="FFFFFF"/>
                </a:solidFill>
              </a:rPr>
              <a:t>SUBSTITUTE</a:t>
            </a:r>
            <a:endParaRPr lang="en-US" sz="1400"/>
          </a:p>
        </p:txBody>
      </p:sp>
      <p:sp>
        <p:nvSpPr>
          <p:cNvPr id="9" name="Text 7"/>
          <p:cNvSpPr/>
          <p:nvPr/>
        </p:nvSpPr>
        <p:spPr>
          <a:xfrm>
            <a:off x="3904488" y="2350008"/>
            <a:ext cx="6245352" cy="228600"/>
          </a:xfrm>
          <a:prstGeom prst="rect">
            <a:avLst/>
          </a:prstGeom>
          <a:noFill/>
          <a:ln/>
        </p:spPr>
        <p:txBody>
          <a:bodyPr wrap="square" lIns="0" tIns="0" rIns="0" bIns="0" rtlCol="0" anchor="ctr"/>
          <a:lstStyle/>
          <a:p>
            <a:pPr marL="0" indent="0">
              <a:buNone/>
            </a:pPr>
            <a:r>
              <a:rPr lang="en-US" sz="1400">
                <a:solidFill>
                  <a:srgbClr val="FFFFFF"/>
                </a:solidFill>
              </a:rPr>
              <a:t>Is there a safer option?</a:t>
            </a:r>
            <a:endParaRPr lang="en-US" sz="1400"/>
          </a:p>
        </p:txBody>
      </p:sp>
      <p:sp>
        <p:nvSpPr>
          <p:cNvPr id="10" name="Shape 8"/>
          <p:cNvSpPr/>
          <p:nvPr/>
        </p:nvSpPr>
        <p:spPr>
          <a:xfrm>
            <a:off x="1993392" y="3063240"/>
            <a:ext cx="8193024" cy="621792"/>
          </a:xfrm>
          <a:prstGeom prst="trapezoid">
            <a:avLst/>
          </a:prstGeom>
          <a:solidFill>
            <a:srgbClr val="3D7A57"/>
          </a:solidFill>
          <a:ln w="12700">
            <a:solidFill>
              <a:srgbClr val="333333">
                <a:alpha val="0"/>
              </a:srgbClr>
            </a:solidFill>
            <a:prstDash val="solid"/>
          </a:ln>
        </p:spPr>
        <p:txBody>
          <a:bodyPr/>
          <a:lstStyle/>
          <a:p>
            <a:endParaRPr lang="en-US"/>
          </a:p>
        </p:txBody>
      </p:sp>
      <p:sp>
        <p:nvSpPr>
          <p:cNvPr id="11" name="Text 9"/>
          <p:cNvSpPr/>
          <p:nvPr/>
        </p:nvSpPr>
        <p:spPr>
          <a:xfrm>
            <a:off x="2221992" y="3172968"/>
            <a:ext cx="1965960" cy="228600"/>
          </a:xfrm>
          <a:prstGeom prst="rect">
            <a:avLst/>
          </a:prstGeom>
          <a:noFill/>
          <a:ln/>
        </p:spPr>
        <p:txBody>
          <a:bodyPr wrap="square" lIns="0" tIns="0" rIns="0" bIns="0" rtlCol="0" anchor="ctr"/>
          <a:lstStyle/>
          <a:p>
            <a:pPr marL="0" indent="0">
              <a:buNone/>
            </a:pPr>
            <a:r>
              <a:rPr lang="en-US" sz="1400" b="1">
                <a:solidFill>
                  <a:srgbClr val="FFFFFF"/>
                </a:solidFill>
              </a:rPr>
              <a:t>ENGINEER</a:t>
            </a:r>
            <a:endParaRPr lang="en-US" sz="1400"/>
          </a:p>
        </p:txBody>
      </p:sp>
      <p:sp>
        <p:nvSpPr>
          <p:cNvPr id="12" name="Text 10"/>
          <p:cNvSpPr/>
          <p:nvPr/>
        </p:nvSpPr>
        <p:spPr>
          <a:xfrm>
            <a:off x="4233672" y="3172968"/>
            <a:ext cx="5586984" cy="228600"/>
          </a:xfrm>
          <a:prstGeom prst="rect">
            <a:avLst/>
          </a:prstGeom>
          <a:noFill/>
          <a:ln/>
        </p:spPr>
        <p:txBody>
          <a:bodyPr wrap="square" lIns="0" tIns="0" rIns="0" bIns="0" rtlCol="0" anchor="ctr"/>
          <a:lstStyle/>
          <a:p>
            <a:pPr marL="0" indent="0">
              <a:buNone/>
            </a:pPr>
            <a:r>
              <a:rPr lang="en-US" sz="1400">
                <a:solidFill>
                  <a:srgbClr val="FFFFFF"/>
                </a:solidFill>
              </a:rPr>
              <a:t>Can we contain or capture it?</a:t>
            </a:r>
            <a:endParaRPr lang="en-US" sz="1400"/>
          </a:p>
        </p:txBody>
      </p:sp>
      <p:sp>
        <p:nvSpPr>
          <p:cNvPr id="13" name="Shape 11"/>
          <p:cNvSpPr/>
          <p:nvPr/>
        </p:nvSpPr>
        <p:spPr>
          <a:xfrm>
            <a:off x="2322576" y="3886200"/>
            <a:ext cx="7534656" cy="621792"/>
          </a:xfrm>
          <a:prstGeom prst="trapezoid">
            <a:avLst/>
          </a:prstGeom>
          <a:solidFill>
            <a:srgbClr val="F2A900"/>
          </a:solidFill>
          <a:ln w="12700">
            <a:solidFill>
              <a:srgbClr val="333333">
                <a:alpha val="0"/>
              </a:srgbClr>
            </a:solidFill>
            <a:prstDash val="solid"/>
          </a:ln>
        </p:spPr>
        <p:txBody>
          <a:bodyPr/>
          <a:lstStyle/>
          <a:p>
            <a:endParaRPr lang="en-US"/>
          </a:p>
        </p:txBody>
      </p:sp>
      <p:sp>
        <p:nvSpPr>
          <p:cNvPr id="14" name="Text 12"/>
          <p:cNvSpPr/>
          <p:nvPr/>
        </p:nvSpPr>
        <p:spPr>
          <a:xfrm>
            <a:off x="2551176" y="3995928"/>
            <a:ext cx="1965960" cy="228600"/>
          </a:xfrm>
          <a:prstGeom prst="rect">
            <a:avLst/>
          </a:prstGeom>
          <a:noFill/>
          <a:ln/>
        </p:spPr>
        <p:txBody>
          <a:bodyPr wrap="square" lIns="0" tIns="0" rIns="0" bIns="0" rtlCol="0" anchor="ctr"/>
          <a:lstStyle/>
          <a:p>
            <a:pPr marL="0" indent="0">
              <a:buNone/>
            </a:pPr>
            <a:r>
              <a:rPr lang="en-US" sz="1400" b="1">
                <a:solidFill>
                  <a:srgbClr val="0B2742"/>
                </a:solidFill>
              </a:rPr>
              <a:t>ADMINISTER</a:t>
            </a:r>
            <a:endParaRPr lang="en-US" sz="1400"/>
          </a:p>
        </p:txBody>
      </p:sp>
      <p:sp>
        <p:nvSpPr>
          <p:cNvPr id="15" name="Text 13"/>
          <p:cNvSpPr/>
          <p:nvPr/>
        </p:nvSpPr>
        <p:spPr>
          <a:xfrm>
            <a:off x="4562856" y="3995928"/>
            <a:ext cx="4928616" cy="228600"/>
          </a:xfrm>
          <a:prstGeom prst="rect">
            <a:avLst/>
          </a:prstGeom>
          <a:noFill/>
          <a:ln/>
        </p:spPr>
        <p:txBody>
          <a:bodyPr wrap="square" lIns="0" tIns="0" rIns="0" bIns="0" rtlCol="0" anchor="ctr"/>
          <a:lstStyle/>
          <a:p>
            <a:pPr marL="0" indent="0">
              <a:buNone/>
            </a:pPr>
            <a:r>
              <a:rPr lang="en-US" sz="1400">
                <a:solidFill>
                  <a:srgbClr val="0B2742"/>
                </a:solidFill>
              </a:rPr>
              <a:t>Can we improve the method?</a:t>
            </a:r>
            <a:endParaRPr lang="en-US" sz="1400"/>
          </a:p>
        </p:txBody>
      </p:sp>
      <p:sp>
        <p:nvSpPr>
          <p:cNvPr id="16" name="Shape 14"/>
          <p:cNvSpPr/>
          <p:nvPr/>
        </p:nvSpPr>
        <p:spPr>
          <a:xfrm>
            <a:off x="2651760" y="4709160"/>
            <a:ext cx="6876288" cy="621792"/>
          </a:xfrm>
          <a:prstGeom prst="trapezoid">
            <a:avLst/>
          </a:prstGeom>
          <a:solidFill>
            <a:srgbClr val="C23B2A"/>
          </a:solidFill>
          <a:ln w="12700">
            <a:solidFill>
              <a:srgbClr val="333333">
                <a:alpha val="0"/>
              </a:srgbClr>
            </a:solidFill>
            <a:prstDash val="solid"/>
          </a:ln>
        </p:spPr>
        <p:txBody>
          <a:bodyPr/>
          <a:lstStyle/>
          <a:p>
            <a:endParaRPr lang="en-US"/>
          </a:p>
        </p:txBody>
      </p:sp>
      <p:sp>
        <p:nvSpPr>
          <p:cNvPr id="17" name="Text 15"/>
          <p:cNvSpPr/>
          <p:nvPr/>
        </p:nvSpPr>
        <p:spPr>
          <a:xfrm>
            <a:off x="2880360" y="4818888"/>
            <a:ext cx="1965960" cy="228600"/>
          </a:xfrm>
          <a:prstGeom prst="rect">
            <a:avLst/>
          </a:prstGeom>
          <a:noFill/>
          <a:ln/>
        </p:spPr>
        <p:txBody>
          <a:bodyPr wrap="square" lIns="0" tIns="0" rIns="0" bIns="0" rtlCol="0" anchor="ctr"/>
          <a:lstStyle/>
          <a:p>
            <a:pPr marL="0" indent="0">
              <a:buNone/>
            </a:pPr>
            <a:r>
              <a:rPr lang="en-US" sz="1400" b="1">
                <a:solidFill>
                  <a:srgbClr val="FFFFFF"/>
                </a:solidFill>
              </a:rPr>
              <a:t>PROTECT</a:t>
            </a:r>
            <a:endParaRPr lang="en-US" sz="1400"/>
          </a:p>
        </p:txBody>
      </p:sp>
      <p:sp>
        <p:nvSpPr>
          <p:cNvPr id="18" name="Text 16"/>
          <p:cNvSpPr/>
          <p:nvPr/>
        </p:nvSpPr>
        <p:spPr>
          <a:xfrm>
            <a:off x="4892040" y="4818888"/>
            <a:ext cx="4270248" cy="228600"/>
          </a:xfrm>
          <a:prstGeom prst="rect">
            <a:avLst/>
          </a:prstGeom>
          <a:noFill/>
          <a:ln/>
        </p:spPr>
        <p:txBody>
          <a:bodyPr wrap="square" lIns="0" tIns="0" rIns="0" bIns="0" rtlCol="0" anchor="ctr"/>
          <a:lstStyle/>
          <a:p>
            <a:pPr marL="0" indent="0">
              <a:buNone/>
            </a:pPr>
            <a:r>
              <a:rPr lang="en-US" sz="1400">
                <a:solidFill>
                  <a:srgbClr val="FFFFFF"/>
                </a:solidFill>
              </a:rPr>
              <a:t>What PPE remains necessary?</a:t>
            </a:r>
            <a:endParaRPr lang="en-US" sz="1400"/>
          </a:p>
        </p:txBody>
      </p:sp>
      <p:sp>
        <p:nvSpPr>
          <p:cNvPr id="25" name="Slide Number Placeholder 0"/>
          <p:cNvSpPr>
            <a:spLocks noGrp="1"/>
          </p:cNvSpPr>
          <p:nvPr>
            <p:ph type="sldNum" sz="quarter" idx="4294967295"/>
          </p:nvPr>
        </p:nvSpPr>
        <p:spPr>
          <a:xfrm>
            <a:off x="11759184" y="6446520"/>
            <a:ext cx="201168" cy="182880"/>
          </a:xfrm>
          <a:prstGeom prst="rect">
            <a:avLst/>
          </a:prstGeom>
          <a:extLst>
            <a:ext uri="{C572A759-6A51-4108-AA02-DFA0A04FC94B}">
              <ma14:wrappingTextBoxFlag xmlns="" xmlns:ma14="http://schemas.microsoft.com/office/mac/drawingml/2011/main" val="0"/>
            </a:ext>
          </a:extLst>
        </p:spPr>
        <p:txBody>
          <a:bodyPr/>
          <a:lstStyle>
            <a:lvl1pPr>
              <a:defRPr sz="800">
                <a:solidFill>
                  <a:srgbClr val="697783"/>
                </a:solidFill>
                <a:latin typeface="Aptos"/>
                <a:ea typeface="Aptos"/>
                <a:cs typeface="Aptos"/>
              </a:defRPr>
            </a:lvl1pPr>
          </a:lstStyle>
          <a:p>
            <a:pPr algn="r"/>
            <a:fld id="{F7021451-1387-4CA6-816F-3879F97B5CBC}" type="slidenum">
              <a:rPr lang="en-US" b="0"/>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1" cy="1"/>
          <a:chOff x="0" y="0"/>
          <a:chExt cx="1" cy="1"/>
        </a:xfrm>
      </p:grpSpPr>
      <p:sp>
        <p:nvSpPr>
          <p:cNvPr id="2" name="Text 0"/>
          <p:cNvSpPr/>
          <p:nvPr/>
        </p:nvSpPr>
        <p:spPr>
          <a:xfrm>
            <a:off x="594360" y="384048"/>
            <a:ext cx="10972800" cy="502920"/>
          </a:xfrm>
          <a:prstGeom prst="rect">
            <a:avLst/>
          </a:prstGeom>
          <a:noFill/>
          <a:ln/>
        </p:spPr>
        <p:txBody>
          <a:bodyPr wrap="square" lIns="0" tIns="0" rIns="0" bIns="0" rtlCol="0" anchor="ctr"/>
          <a:lstStyle/>
          <a:p>
            <a:pPr marL="0" indent="0">
              <a:buNone/>
            </a:pPr>
            <a:r>
              <a:rPr lang="en-US" sz="2800" b="1">
                <a:solidFill>
                  <a:srgbClr val="0B2742"/>
                </a:solidFill>
                <a:latin typeface="Aptos Display" pitchFamily="34" charset="0"/>
                <a:ea typeface="Aptos Display" pitchFamily="34" charset="-122"/>
                <a:cs typeface="Aptos Display" pitchFamily="34" charset="-120"/>
              </a:rPr>
              <a:t>Ventilation</a:t>
            </a:r>
            <a:endParaRPr lang="en-US" sz="2800"/>
          </a:p>
        </p:txBody>
      </p:sp>
      <p:sp>
        <p:nvSpPr>
          <p:cNvPr id="3" name="Text 1"/>
          <p:cNvSpPr/>
          <p:nvPr/>
        </p:nvSpPr>
        <p:spPr>
          <a:xfrm>
            <a:off x="621792" y="932688"/>
            <a:ext cx="10698480" cy="310896"/>
          </a:xfrm>
          <a:prstGeom prst="rect">
            <a:avLst/>
          </a:prstGeom>
          <a:noFill/>
          <a:ln/>
        </p:spPr>
        <p:txBody>
          <a:bodyPr wrap="square" lIns="0" tIns="0" rIns="0" bIns="0" rtlCol="0" anchor="ctr"/>
          <a:lstStyle/>
          <a:p>
            <a:pPr marL="0" indent="0">
              <a:buNone/>
            </a:pPr>
            <a:r>
              <a:rPr lang="en-US" sz="1300">
                <a:solidFill>
                  <a:srgbClr val="5D6B75"/>
                </a:solidFill>
              </a:rPr>
              <a:t>Capture the contaminant before it reaches the breathing zone</a:t>
            </a:r>
            <a:endParaRPr lang="en-US" sz="1300"/>
          </a:p>
        </p:txBody>
      </p:sp>
      <p:sp>
        <p:nvSpPr>
          <p:cNvPr id="4" name="Text 2"/>
          <p:cNvSpPr/>
          <p:nvPr/>
        </p:nvSpPr>
        <p:spPr>
          <a:xfrm>
            <a:off x="713232" y="1481328"/>
            <a:ext cx="5303520" cy="960120"/>
          </a:xfrm>
          <a:prstGeom prst="rect">
            <a:avLst/>
          </a:prstGeom>
          <a:noFill/>
          <a:ln/>
        </p:spPr>
        <p:txBody>
          <a:bodyPr wrap="square" lIns="0" tIns="0" rIns="0" bIns="0" rtlCol="0" anchor="ctr"/>
          <a:lstStyle/>
          <a:p>
            <a:pPr marL="0" indent="0">
              <a:buNone/>
            </a:pPr>
            <a:r>
              <a:rPr lang="en-US" sz="2900" b="1">
                <a:solidFill>
                  <a:srgbClr val="18232C"/>
                </a:solidFill>
              </a:rPr>
              <a:t>A fan that moves air is not automatically effective control.</a:t>
            </a:r>
            <a:endParaRPr lang="en-US" sz="2900"/>
          </a:p>
        </p:txBody>
      </p:sp>
      <p:sp>
        <p:nvSpPr>
          <p:cNvPr id="5" name="Text 3"/>
          <p:cNvSpPr/>
          <p:nvPr/>
        </p:nvSpPr>
        <p:spPr>
          <a:xfrm>
            <a:off x="749808" y="2907792"/>
            <a:ext cx="5166360" cy="594360"/>
          </a:xfrm>
          <a:prstGeom prst="rect">
            <a:avLst/>
          </a:prstGeom>
          <a:noFill/>
          <a:ln/>
        </p:spPr>
        <p:txBody>
          <a:bodyPr wrap="square" lIns="0" tIns="0" rIns="0" bIns="0" rtlCol="0" anchor="ctr"/>
          <a:lstStyle/>
          <a:p>
            <a:pPr marL="0" indent="0">
              <a:buNone/>
            </a:pPr>
            <a:r>
              <a:rPr lang="en-US" sz="1800" b="1">
                <a:solidFill>
                  <a:srgbClr val="145A7A"/>
                </a:solidFill>
              </a:rPr>
              <a:t>Source • capture position • airflow • discharge • maintenance</a:t>
            </a:r>
            <a:endParaRPr lang="en-US" sz="1800"/>
          </a:p>
        </p:txBody>
      </p:sp>
      <p:sp>
        <p:nvSpPr>
          <p:cNvPr id="6" name="Text 4"/>
          <p:cNvSpPr/>
          <p:nvPr/>
        </p:nvSpPr>
        <p:spPr>
          <a:xfrm>
            <a:off x="749808" y="4069080"/>
            <a:ext cx="5074920" cy="822960"/>
          </a:xfrm>
          <a:prstGeom prst="rect">
            <a:avLst/>
          </a:prstGeom>
          <a:noFill/>
          <a:ln/>
        </p:spPr>
        <p:txBody>
          <a:bodyPr wrap="square" lIns="0" tIns="0" rIns="0" bIns="0" rtlCol="0" anchor="ctr"/>
          <a:lstStyle/>
          <a:p>
            <a:pPr marL="0" indent="0">
              <a:buNone/>
            </a:pPr>
            <a:r>
              <a:rPr lang="en-US" sz="2000">
                <a:solidFill>
                  <a:srgbClr val="5D6B75"/>
                </a:solidFill>
              </a:rPr>
              <a:t>Verify that the system controls the real task, not just the room.</a:t>
            </a:r>
            <a:endParaRPr lang="en-US" sz="2000"/>
          </a:p>
        </p:txBody>
      </p:sp>
      <p:pic>
        <p:nvPicPr>
          <p:cNvPr id="7" name="Image 0" descr="/mnt/data/ade044952a.jpeg"/>
          <p:cNvPicPr>
            <a:picLocks noChangeAspect="1"/>
          </p:cNvPicPr>
          <p:nvPr/>
        </p:nvPicPr>
        <p:blipFill>
          <a:blip r:embed="rId3"/>
          <a:srcRect l="14762" r="14762"/>
          <a:stretch/>
        </p:blipFill>
        <p:spPr>
          <a:xfrm>
            <a:off x="6537960" y="1234440"/>
            <a:ext cx="5074920" cy="4800600"/>
          </a:xfrm>
          <a:prstGeom prst="rect">
            <a:avLst/>
          </a:prstGeom>
        </p:spPr>
      </p:pic>
      <p:sp>
        <p:nvSpPr>
          <p:cNvPr id="8" name="Shape 5"/>
          <p:cNvSpPr/>
          <p:nvPr/>
        </p:nvSpPr>
        <p:spPr>
          <a:xfrm>
            <a:off x="6537960" y="1234440"/>
            <a:ext cx="5074920" cy="4800600"/>
          </a:xfrm>
          <a:prstGeom prst="rect">
            <a:avLst/>
          </a:prstGeom>
          <a:solidFill>
            <a:srgbClr val="000000">
              <a:alpha val="0"/>
            </a:srgbClr>
          </a:solidFill>
          <a:ln w="12700">
            <a:solidFill>
              <a:srgbClr val="FFFFFF">
                <a:alpha val="40000"/>
              </a:srgbClr>
            </a:solidFill>
            <a:prstDash val="solid"/>
          </a:ln>
          <a:effectLst>
            <a:outerShdw blurRad="25400" dist="12700" dir="2700000" algn="bl" rotWithShape="0">
              <a:srgbClr val="000000">
                <a:alpha val="18000"/>
              </a:srgbClr>
            </a:outerShdw>
          </a:effectLst>
        </p:spPr>
        <p:txBody>
          <a:bodyPr/>
          <a:lstStyle/>
          <a:p>
            <a:endParaRPr lang="en-US"/>
          </a:p>
        </p:txBody>
      </p:sp>
      <p:sp>
        <p:nvSpPr>
          <p:cNvPr id="25" name="Slide Number Placeholder 0"/>
          <p:cNvSpPr>
            <a:spLocks noGrp="1"/>
          </p:cNvSpPr>
          <p:nvPr>
            <p:ph type="sldNum" sz="quarter" idx="4294967295"/>
          </p:nvPr>
        </p:nvSpPr>
        <p:spPr>
          <a:xfrm>
            <a:off x="11759184" y="6446520"/>
            <a:ext cx="201168" cy="182880"/>
          </a:xfrm>
          <a:prstGeom prst="rect">
            <a:avLst/>
          </a:prstGeom>
          <a:extLst>
            <a:ext uri="{C572A759-6A51-4108-AA02-DFA0A04FC94B}">
              <ma14:wrappingTextBoxFlag xmlns="" xmlns:ma14="http://schemas.microsoft.com/office/mac/drawingml/2011/main" val="0"/>
            </a:ext>
          </a:extLst>
        </p:spPr>
        <p:txBody>
          <a:bodyPr/>
          <a:lstStyle>
            <a:lvl1pPr>
              <a:defRPr sz="800">
                <a:solidFill>
                  <a:srgbClr val="697783"/>
                </a:solidFill>
                <a:latin typeface="Aptos"/>
                <a:ea typeface="Aptos"/>
                <a:cs typeface="Aptos"/>
              </a:defRPr>
            </a:lvl1pPr>
          </a:lstStyle>
          <a:p>
            <a:pPr algn="r"/>
            <a:fld id="{F7021451-1387-4CA6-816F-3879F97B5CBC}" type="slidenum">
              <a:rPr lang="en-US" b="0"/>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1" cy="1"/>
          <a:chOff x="0" y="0"/>
          <a:chExt cx="1" cy="1"/>
        </a:xfrm>
      </p:grpSpPr>
      <p:sp>
        <p:nvSpPr>
          <p:cNvPr id="2" name="Text 0"/>
          <p:cNvSpPr/>
          <p:nvPr/>
        </p:nvSpPr>
        <p:spPr>
          <a:xfrm>
            <a:off x="594360" y="384048"/>
            <a:ext cx="10972800" cy="502920"/>
          </a:xfrm>
          <a:prstGeom prst="rect">
            <a:avLst/>
          </a:prstGeom>
          <a:noFill/>
          <a:ln/>
        </p:spPr>
        <p:txBody>
          <a:bodyPr wrap="square" lIns="0" tIns="0" rIns="0" bIns="0" rtlCol="0" anchor="ctr"/>
          <a:lstStyle/>
          <a:p>
            <a:pPr marL="0" indent="0">
              <a:buNone/>
            </a:pPr>
            <a:r>
              <a:rPr lang="en-US" sz="2800" b="1">
                <a:solidFill>
                  <a:srgbClr val="0B2742"/>
                </a:solidFill>
                <a:latin typeface="Aptos Display" pitchFamily="34" charset="0"/>
                <a:ea typeface="Aptos Display" pitchFamily="34" charset="-122"/>
                <a:cs typeface="Aptos Display" pitchFamily="34" charset="-120"/>
              </a:rPr>
              <a:t>PPE</a:t>
            </a:r>
            <a:endParaRPr lang="en-US" sz="2800"/>
          </a:p>
        </p:txBody>
      </p:sp>
      <p:sp>
        <p:nvSpPr>
          <p:cNvPr id="3" name="Text 1"/>
          <p:cNvSpPr/>
          <p:nvPr/>
        </p:nvSpPr>
        <p:spPr>
          <a:xfrm>
            <a:off x="621792" y="932688"/>
            <a:ext cx="10698480" cy="310896"/>
          </a:xfrm>
          <a:prstGeom prst="rect">
            <a:avLst/>
          </a:prstGeom>
          <a:noFill/>
          <a:ln/>
        </p:spPr>
        <p:txBody>
          <a:bodyPr wrap="square" lIns="0" tIns="0" rIns="0" bIns="0" rtlCol="0" anchor="ctr"/>
          <a:lstStyle/>
          <a:p>
            <a:pPr marL="0" indent="0">
              <a:buNone/>
            </a:pPr>
            <a:r>
              <a:rPr lang="en-US" sz="1300">
                <a:solidFill>
                  <a:srgbClr val="5D6B75"/>
                </a:solidFill>
              </a:rPr>
              <a:t>Match the equipment to the chemical, route and task</a:t>
            </a:r>
            <a:endParaRPr lang="en-US" sz="1300"/>
          </a:p>
        </p:txBody>
      </p:sp>
      <p:sp>
        <p:nvSpPr>
          <p:cNvPr id="4" name="Text 2"/>
          <p:cNvSpPr/>
          <p:nvPr/>
        </p:nvSpPr>
        <p:spPr>
          <a:xfrm>
            <a:off x="713232" y="1417320"/>
            <a:ext cx="5303520" cy="640080"/>
          </a:xfrm>
          <a:prstGeom prst="rect">
            <a:avLst/>
          </a:prstGeom>
          <a:noFill/>
          <a:ln/>
        </p:spPr>
        <p:txBody>
          <a:bodyPr wrap="square" lIns="0" tIns="0" rIns="0" bIns="0" rtlCol="0" anchor="ctr"/>
          <a:lstStyle/>
          <a:p>
            <a:pPr marL="0" indent="0">
              <a:buNone/>
            </a:pPr>
            <a:r>
              <a:rPr lang="en-US" sz="3000" b="1">
                <a:solidFill>
                  <a:srgbClr val="C23B2A"/>
                </a:solidFill>
              </a:rPr>
              <a:t>“Wear gloves” is not a complete decision.</a:t>
            </a:r>
            <a:endParaRPr lang="en-US" sz="3000"/>
          </a:p>
        </p:txBody>
      </p:sp>
      <p:sp>
        <p:nvSpPr>
          <p:cNvPr id="5" name="Text 3"/>
          <p:cNvSpPr/>
          <p:nvPr/>
        </p:nvSpPr>
        <p:spPr>
          <a:xfrm>
            <a:off x="804672" y="2606040"/>
            <a:ext cx="2377440" cy="301752"/>
          </a:xfrm>
          <a:prstGeom prst="rect">
            <a:avLst/>
          </a:prstGeom>
          <a:noFill/>
          <a:ln/>
        </p:spPr>
        <p:txBody>
          <a:bodyPr wrap="square" lIns="0" tIns="0" rIns="0" bIns="0" rtlCol="0" anchor="ctr"/>
          <a:lstStyle/>
          <a:p>
            <a:pPr marL="0" indent="0">
              <a:buNone/>
            </a:pPr>
            <a:r>
              <a:rPr lang="en-US" sz="1600" b="1">
                <a:solidFill>
                  <a:srgbClr val="0B2742"/>
                </a:solidFill>
              </a:rPr>
              <a:t>Which chemical?</a:t>
            </a:r>
            <a:endParaRPr lang="en-US" sz="1600"/>
          </a:p>
        </p:txBody>
      </p:sp>
      <p:sp>
        <p:nvSpPr>
          <p:cNvPr id="6" name="Text 4"/>
          <p:cNvSpPr/>
          <p:nvPr/>
        </p:nvSpPr>
        <p:spPr>
          <a:xfrm>
            <a:off x="3410712" y="2606040"/>
            <a:ext cx="2377440" cy="301752"/>
          </a:xfrm>
          <a:prstGeom prst="rect">
            <a:avLst/>
          </a:prstGeom>
          <a:noFill/>
          <a:ln/>
        </p:spPr>
        <p:txBody>
          <a:bodyPr wrap="square" lIns="0" tIns="0" rIns="0" bIns="0" rtlCol="0" anchor="ctr"/>
          <a:lstStyle/>
          <a:p>
            <a:pPr marL="0" indent="0">
              <a:buNone/>
            </a:pPr>
            <a:r>
              <a:rPr lang="en-US" sz="1600" b="1">
                <a:solidFill>
                  <a:srgbClr val="0B2742"/>
                </a:solidFill>
              </a:rPr>
              <a:t>What concentration?</a:t>
            </a:r>
            <a:endParaRPr lang="en-US" sz="1600"/>
          </a:p>
        </p:txBody>
      </p:sp>
      <p:sp>
        <p:nvSpPr>
          <p:cNvPr id="7" name="Text 5"/>
          <p:cNvSpPr/>
          <p:nvPr/>
        </p:nvSpPr>
        <p:spPr>
          <a:xfrm>
            <a:off x="804672" y="3291840"/>
            <a:ext cx="2377440" cy="301752"/>
          </a:xfrm>
          <a:prstGeom prst="rect">
            <a:avLst/>
          </a:prstGeom>
          <a:noFill/>
          <a:ln/>
        </p:spPr>
        <p:txBody>
          <a:bodyPr wrap="square" lIns="0" tIns="0" rIns="0" bIns="0" rtlCol="0" anchor="ctr"/>
          <a:lstStyle/>
          <a:p>
            <a:pPr marL="0" indent="0">
              <a:buNone/>
            </a:pPr>
            <a:r>
              <a:rPr lang="en-US" sz="1600">
                <a:solidFill>
                  <a:srgbClr val="5D6B75"/>
                </a:solidFill>
              </a:rPr>
              <a:t>Splash or immersion?</a:t>
            </a:r>
            <a:endParaRPr lang="en-US" sz="1600"/>
          </a:p>
        </p:txBody>
      </p:sp>
      <p:sp>
        <p:nvSpPr>
          <p:cNvPr id="8" name="Text 6"/>
          <p:cNvSpPr/>
          <p:nvPr/>
        </p:nvSpPr>
        <p:spPr>
          <a:xfrm>
            <a:off x="3410712" y="3291840"/>
            <a:ext cx="2377440" cy="301752"/>
          </a:xfrm>
          <a:prstGeom prst="rect">
            <a:avLst/>
          </a:prstGeom>
          <a:noFill/>
          <a:ln/>
        </p:spPr>
        <p:txBody>
          <a:bodyPr wrap="square" lIns="0" tIns="0" rIns="0" bIns="0" rtlCol="0" anchor="ctr"/>
          <a:lstStyle/>
          <a:p>
            <a:pPr marL="0" indent="0">
              <a:buNone/>
            </a:pPr>
            <a:r>
              <a:rPr lang="en-US" sz="1600">
                <a:solidFill>
                  <a:srgbClr val="5D6B75"/>
                </a:solidFill>
              </a:rPr>
              <a:t>How long?</a:t>
            </a:r>
            <a:endParaRPr lang="en-US" sz="1600"/>
          </a:p>
        </p:txBody>
      </p:sp>
      <p:sp>
        <p:nvSpPr>
          <p:cNvPr id="9" name="Text 7"/>
          <p:cNvSpPr/>
          <p:nvPr/>
        </p:nvSpPr>
        <p:spPr>
          <a:xfrm>
            <a:off x="804672" y="3977640"/>
            <a:ext cx="2377440" cy="301752"/>
          </a:xfrm>
          <a:prstGeom prst="rect">
            <a:avLst/>
          </a:prstGeom>
          <a:noFill/>
          <a:ln/>
        </p:spPr>
        <p:txBody>
          <a:bodyPr wrap="square" lIns="0" tIns="0" rIns="0" bIns="0" rtlCol="0" anchor="ctr"/>
          <a:lstStyle/>
          <a:p>
            <a:pPr marL="0" indent="0">
              <a:buNone/>
            </a:pPr>
            <a:r>
              <a:rPr lang="en-US" sz="1600">
                <a:solidFill>
                  <a:srgbClr val="5D6B75"/>
                </a:solidFill>
              </a:rPr>
              <a:t>Which route of exposure?</a:t>
            </a:r>
            <a:endParaRPr lang="en-US" sz="1600"/>
          </a:p>
        </p:txBody>
      </p:sp>
      <p:sp>
        <p:nvSpPr>
          <p:cNvPr id="10" name="Text 8"/>
          <p:cNvSpPr/>
          <p:nvPr/>
        </p:nvSpPr>
        <p:spPr>
          <a:xfrm>
            <a:off x="3410712" y="3977640"/>
            <a:ext cx="2377440" cy="301752"/>
          </a:xfrm>
          <a:prstGeom prst="rect">
            <a:avLst/>
          </a:prstGeom>
          <a:noFill/>
          <a:ln/>
        </p:spPr>
        <p:txBody>
          <a:bodyPr wrap="square" lIns="0" tIns="0" rIns="0" bIns="0" rtlCol="0" anchor="ctr"/>
          <a:lstStyle/>
          <a:p>
            <a:pPr marL="0" indent="0">
              <a:buNone/>
            </a:pPr>
            <a:r>
              <a:rPr lang="en-US" sz="1600">
                <a:solidFill>
                  <a:srgbClr val="5D6B75"/>
                </a:solidFill>
              </a:rPr>
              <a:t>How will it be removed?</a:t>
            </a:r>
            <a:endParaRPr lang="en-US" sz="1600"/>
          </a:p>
        </p:txBody>
      </p:sp>
      <p:pic>
        <p:nvPicPr>
          <p:cNvPr id="11" name="Image 0" descr="/mnt/data/17c93385fd.jpeg"/>
          <p:cNvPicPr>
            <a:picLocks noChangeAspect="1"/>
          </p:cNvPicPr>
          <p:nvPr/>
        </p:nvPicPr>
        <p:blipFill>
          <a:blip r:embed="rId3"/>
          <a:srcRect l="14762" r="14762"/>
          <a:stretch/>
        </p:blipFill>
        <p:spPr>
          <a:xfrm>
            <a:off x="6537960" y="1234440"/>
            <a:ext cx="5074920" cy="4800600"/>
          </a:xfrm>
          <a:prstGeom prst="rect">
            <a:avLst/>
          </a:prstGeom>
        </p:spPr>
      </p:pic>
      <p:sp>
        <p:nvSpPr>
          <p:cNvPr id="12" name="Shape 9"/>
          <p:cNvSpPr/>
          <p:nvPr/>
        </p:nvSpPr>
        <p:spPr>
          <a:xfrm>
            <a:off x="6537960" y="1234440"/>
            <a:ext cx="5074920" cy="4800600"/>
          </a:xfrm>
          <a:prstGeom prst="rect">
            <a:avLst/>
          </a:prstGeom>
          <a:solidFill>
            <a:srgbClr val="000000">
              <a:alpha val="0"/>
            </a:srgbClr>
          </a:solidFill>
          <a:ln w="12700">
            <a:solidFill>
              <a:srgbClr val="FFFFFF">
                <a:alpha val="40000"/>
              </a:srgbClr>
            </a:solidFill>
            <a:prstDash val="solid"/>
          </a:ln>
          <a:effectLst>
            <a:outerShdw blurRad="25400" dist="12700" dir="2700000" algn="bl" rotWithShape="0">
              <a:srgbClr val="000000">
                <a:alpha val="18000"/>
              </a:srgbClr>
            </a:outerShdw>
          </a:effectLst>
        </p:spPr>
        <p:txBody>
          <a:bodyPr/>
          <a:lstStyle/>
          <a:p>
            <a:endParaRPr lang="en-US"/>
          </a:p>
        </p:txBody>
      </p:sp>
      <p:sp>
        <p:nvSpPr>
          <p:cNvPr id="25" name="Slide Number Placeholder 0"/>
          <p:cNvSpPr>
            <a:spLocks noGrp="1"/>
          </p:cNvSpPr>
          <p:nvPr>
            <p:ph type="sldNum" sz="quarter" idx="4294967295"/>
          </p:nvPr>
        </p:nvSpPr>
        <p:spPr>
          <a:xfrm>
            <a:off x="11759184" y="6446520"/>
            <a:ext cx="201168" cy="182880"/>
          </a:xfrm>
          <a:prstGeom prst="rect">
            <a:avLst/>
          </a:prstGeom>
          <a:extLst>
            <a:ext uri="{C572A759-6A51-4108-AA02-DFA0A04FC94B}">
              <ma14:wrappingTextBoxFlag xmlns="" xmlns:ma14="http://schemas.microsoft.com/office/mac/drawingml/2011/main" val="0"/>
            </a:ext>
          </a:extLst>
        </p:spPr>
        <p:txBody>
          <a:bodyPr/>
          <a:lstStyle>
            <a:lvl1pPr>
              <a:defRPr sz="800">
                <a:solidFill>
                  <a:srgbClr val="697783"/>
                </a:solidFill>
                <a:latin typeface="Aptos"/>
                <a:ea typeface="Aptos"/>
                <a:cs typeface="Aptos"/>
              </a:defRPr>
            </a:lvl1pPr>
          </a:lstStyle>
          <a:p>
            <a:pPr algn="r"/>
            <a:fld id="{F7021451-1387-4CA6-816F-3879F97B5CBC}" type="slidenum">
              <a:rPr lang="en-US" b="0"/>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1" cy="1"/>
          <a:chOff x="0" y="0"/>
          <a:chExt cx="1" cy="1"/>
        </a:xfrm>
      </p:grpSpPr>
      <p:sp>
        <p:nvSpPr>
          <p:cNvPr id="2" name="Text 0"/>
          <p:cNvSpPr/>
          <p:nvPr/>
        </p:nvSpPr>
        <p:spPr>
          <a:xfrm>
            <a:off x="594360" y="384048"/>
            <a:ext cx="10972800" cy="502920"/>
          </a:xfrm>
          <a:prstGeom prst="rect">
            <a:avLst/>
          </a:prstGeom>
          <a:noFill/>
          <a:ln/>
        </p:spPr>
        <p:txBody>
          <a:bodyPr wrap="square" lIns="0" tIns="0" rIns="0" bIns="0" rtlCol="0" anchor="ctr"/>
          <a:lstStyle/>
          <a:p>
            <a:pPr marL="0" indent="0">
              <a:buNone/>
            </a:pPr>
            <a:r>
              <a:rPr lang="en-US" sz="2800" b="1">
                <a:solidFill>
                  <a:srgbClr val="0B2742"/>
                </a:solidFill>
                <a:latin typeface="Aptos Display" pitchFamily="34" charset="0"/>
                <a:ea typeface="Aptos Display" pitchFamily="34" charset="-122"/>
                <a:cs typeface="Aptos Display" pitchFamily="34" charset="-120"/>
              </a:rPr>
              <a:t>Spill Preparedness</a:t>
            </a:r>
            <a:endParaRPr lang="en-US" sz="2800"/>
          </a:p>
        </p:txBody>
      </p:sp>
      <p:sp>
        <p:nvSpPr>
          <p:cNvPr id="3" name="Text 1"/>
          <p:cNvSpPr/>
          <p:nvPr/>
        </p:nvSpPr>
        <p:spPr>
          <a:xfrm>
            <a:off x="621792" y="932688"/>
            <a:ext cx="10698480" cy="310896"/>
          </a:xfrm>
          <a:prstGeom prst="rect">
            <a:avLst/>
          </a:prstGeom>
          <a:noFill/>
          <a:ln/>
        </p:spPr>
        <p:txBody>
          <a:bodyPr wrap="square" lIns="0" tIns="0" rIns="0" bIns="0" rtlCol="0" anchor="ctr"/>
          <a:lstStyle/>
          <a:p>
            <a:pPr marL="0" indent="0">
              <a:buNone/>
            </a:pPr>
            <a:r>
              <a:rPr lang="en-US" sz="1300">
                <a:solidFill>
                  <a:srgbClr val="5D6B75"/>
                </a:solidFill>
              </a:rPr>
              <a:t>Decide before the container fails</a:t>
            </a:r>
            <a:endParaRPr lang="en-US" sz="1300"/>
          </a:p>
        </p:txBody>
      </p:sp>
      <p:sp>
        <p:nvSpPr>
          <p:cNvPr id="4" name="Text 2"/>
          <p:cNvSpPr/>
          <p:nvPr/>
        </p:nvSpPr>
        <p:spPr>
          <a:xfrm>
            <a:off x="713232" y="1444752"/>
            <a:ext cx="5303520" cy="1325880"/>
          </a:xfrm>
          <a:prstGeom prst="rect">
            <a:avLst/>
          </a:prstGeom>
          <a:noFill/>
          <a:ln/>
        </p:spPr>
        <p:txBody>
          <a:bodyPr wrap="square" lIns="0" tIns="0" rIns="0" bIns="0" rtlCol="0" anchor="ctr"/>
          <a:lstStyle/>
          <a:p>
            <a:pPr marL="0" indent="0">
              <a:buNone/>
            </a:pPr>
            <a:r>
              <a:rPr lang="en-US" sz="2800" b="1">
                <a:solidFill>
                  <a:srgbClr val="18232C"/>
                </a:solidFill>
              </a:rPr>
              <a:t>Who can clean it up, with what equipment, and where is the limit?</a:t>
            </a:r>
            <a:endParaRPr lang="en-US" sz="2800"/>
          </a:p>
        </p:txBody>
      </p:sp>
      <p:sp>
        <p:nvSpPr>
          <p:cNvPr id="5" name="Text 3"/>
          <p:cNvSpPr/>
          <p:nvPr/>
        </p:nvSpPr>
        <p:spPr>
          <a:xfrm>
            <a:off x="914400" y="3063240"/>
            <a:ext cx="4663440" cy="274320"/>
          </a:xfrm>
          <a:prstGeom prst="rect">
            <a:avLst/>
          </a:prstGeom>
          <a:noFill/>
          <a:ln/>
        </p:spPr>
        <p:txBody>
          <a:bodyPr wrap="square" lIns="0" tIns="0" rIns="0" bIns="0" rtlCol="0" anchor="ctr"/>
          <a:lstStyle/>
          <a:p>
            <a:pPr marL="0" indent="0">
              <a:buNone/>
            </a:pPr>
            <a:r>
              <a:rPr lang="en-US" sz="1600">
                <a:solidFill>
                  <a:srgbClr val="5D6B75"/>
                </a:solidFill>
              </a:rPr>
              <a:t>Recognize</a:t>
            </a:r>
            <a:endParaRPr lang="en-US" sz="1600"/>
          </a:p>
        </p:txBody>
      </p:sp>
      <p:sp>
        <p:nvSpPr>
          <p:cNvPr id="6" name="Text 4"/>
          <p:cNvSpPr/>
          <p:nvPr/>
        </p:nvSpPr>
        <p:spPr>
          <a:xfrm>
            <a:off x="914400" y="3520440"/>
            <a:ext cx="4663440" cy="274320"/>
          </a:xfrm>
          <a:prstGeom prst="rect">
            <a:avLst/>
          </a:prstGeom>
          <a:noFill/>
          <a:ln/>
        </p:spPr>
        <p:txBody>
          <a:bodyPr wrap="square" lIns="0" tIns="0" rIns="0" bIns="0" rtlCol="0" anchor="ctr"/>
          <a:lstStyle/>
          <a:p>
            <a:pPr marL="0" indent="0">
              <a:buNone/>
            </a:pPr>
            <a:r>
              <a:rPr lang="en-US" sz="1600">
                <a:solidFill>
                  <a:srgbClr val="5D6B75"/>
                </a:solidFill>
              </a:rPr>
              <a:t>Isolate</a:t>
            </a:r>
            <a:endParaRPr lang="en-US" sz="1600"/>
          </a:p>
        </p:txBody>
      </p:sp>
      <p:sp>
        <p:nvSpPr>
          <p:cNvPr id="7" name="Text 5"/>
          <p:cNvSpPr/>
          <p:nvPr/>
        </p:nvSpPr>
        <p:spPr>
          <a:xfrm>
            <a:off x="914400" y="3977640"/>
            <a:ext cx="4663440" cy="274320"/>
          </a:xfrm>
          <a:prstGeom prst="rect">
            <a:avLst/>
          </a:prstGeom>
          <a:noFill/>
          <a:ln/>
        </p:spPr>
        <p:txBody>
          <a:bodyPr wrap="square" lIns="0" tIns="0" rIns="0" bIns="0" rtlCol="0" anchor="ctr"/>
          <a:lstStyle/>
          <a:p>
            <a:pPr marL="0" indent="0">
              <a:buNone/>
            </a:pPr>
            <a:r>
              <a:rPr lang="en-US" sz="1600">
                <a:solidFill>
                  <a:srgbClr val="5D6B75"/>
                </a:solidFill>
              </a:rPr>
              <a:t>Notify</a:t>
            </a:r>
            <a:endParaRPr lang="en-US" sz="1600"/>
          </a:p>
        </p:txBody>
      </p:sp>
      <p:sp>
        <p:nvSpPr>
          <p:cNvPr id="8" name="Text 6"/>
          <p:cNvSpPr/>
          <p:nvPr/>
        </p:nvSpPr>
        <p:spPr>
          <a:xfrm>
            <a:off x="914400" y="4434840"/>
            <a:ext cx="4663440" cy="274320"/>
          </a:xfrm>
          <a:prstGeom prst="rect">
            <a:avLst/>
          </a:prstGeom>
          <a:noFill/>
          <a:ln/>
        </p:spPr>
        <p:txBody>
          <a:bodyPr wrap="square" lIns="0" tIns="0" rIns="0" bIns="0" rtlCol="0" anchor="ctr"/>
          <a:lstStyle/>
          <a:p>
            <a:pPr marL="0" indent="0">
              <a:buNone/>
            </a:pPr>
            <a:r>
              <a:rPr lang="en-US" sz="1600">
                <a:solidFill>
                  <a:srgbClr val="5D6B75"/>
                </a:solidFill>
              </a:rPr>
              <a:t>Protect</a:t>
            </a:r>
            <a:endParaRPr lang="en-US" sz="1600"/>
          </a:p>
        </p:txBody>
      </p:sp>
      <p:sp>
        <p:nvSpPr>
          <p:cNvPr id="9" name="Text 7"/>
          <p:cNvSpPr/>
          <p:nvPr/>
        </p:nvSpPr>
        <p:spPr>
          <a:xfrm>
            <a:off x="914400" y="4892040"/>
            <a:ext cx="4663440" cy="274320"/>
          </a:xfrm>
          <a:prstGeom prst="rect">
            <a:avLst/>
          </a:prstGeom>
          <a:noFill/>
          <a:ln/>
        </p:spPr>
        <p:txBody>
          <a:bodyPr wrap="square" lIns="0" tIns="0" rIns="0" bIns="0" rtlCol="0" anchor="ctr"/>
          <a:lstStyle/>
          <a:p>
            <a:pPr marL="0" indent="0">
              <a:buNone/>
            </a:pPr>
            <a:r>
              <a:rPr lang="en-US" sz="1600" b="1">
                <a:solidFill>
                  <a:srgbClr val="C23B2A"/>
                </a:solidFill>
              </a:rPr>
              <a:t>Contain only within training and capability</a:t>
            </a:r>
            <a:endParaRPr lang="en-US" sz="1600"/>
          </a:p>
        </p:txBody>
      </p:sp>
      <p:pic>
        <p:nvPicPr>
          <p:cNvPr id="10" name="Image 0" descr="/mnt/data/b5d61d141c.jpeg"/>
          <p:cNvPicPr>
            <a:picLocks noChangeAspect="1"/>
          </p:cNvPicPr>
          <p:nvPr/>
        </p:nvPicPr>
        <p:blipFill>
          <a:blip r:embed="rId3"/>
          <a:srcRect l="14762" r="14762"/>
          <a:stretch/>
        </p:blipFill>
        <p:spPr>
          <a:xfrm>
            <a:off x="6537960" y="1234440"/>
            <a:ext cx="5074920" cy="4800600"/>
          </a:xfrm>
          <a:prstGeom prst="rect">
            <a:avLst/>
          </a:prstGeom>
        </p:spPr>
      </p:pic>
      <p:sp>
        <p:nvSpPr>
          <p:cNvPr id="11" name="Shape 8"/>
          <p:cNvSpPr/>
          <p:nvPr/>
        </p:nvSpPr>
        <p:spPr>
          <a:xfrm>
            <a:off x="6537960" y="1234440"/>
            <a:ext cx="5074920" cy="4800600"/>
          </a:xfrm>
          <a:prstGeom prst="rect">
            <a:avLst/>
          </a:prstGeom>
          <a:solidFill>
            <a:srgbClr val="000000">
              <a:alpha val="0"/>
            </a:srgbClr>
          </a:solidFill>
          <a:ln w="12700">
            <a:solidFill>
              <a:srgbClr val="FFFFFF">
                <a:alpha val="40000"/>
              </a:srgbClr>
            </a:solidFill>
            <a:prstDash val="solid"/>
          </a:ln>
          <a:effectLst>
            <a:outerShdw blurRad="25400" dist="12700" dir="2700000" algn="bl" rotWithShape="0">
              <a:srgbClr val="000000">
                <a:alpha val="18000"/>
              </a:srgbClr>
            </a:outerShdw>
          </a:effectLst>
        </p:spPr>
        <p:txBody>
          <a:bodyPr/>
          <a:lstStyle/>
          <a:p>
            <a:endParaRPr lang="en-US"/>
          </a:p>
        </p:txBody>
      </p:sp>
      <p:sp>
        <p:nvSpPr>
          <p:cNvPr id="25" name="Slide Number Placeholder 0"/>
          <p:cNvSpPr>
            <a:spLocks noGrp="1"/>
          </p:cNvSpPr>
          <p:nvPr>
            <p:ph type="sldNum" sz="quarter" idx="4294967295"/>
          </p:nvPr>
        </p:nvSpPr>
        <p:spPr>
          <a:xfrm>
            <a:off x="11759184" y="6446520"/>
            <a:ext cx="201168" cy="182880"/>
          </a:xfrm>
          <a:prstGeom prst="rect">
            <a:avLst/>
          </a:prstGeom>
          <a:extLst>
            <a:ext uri="{C572A759-6A51-4108-AA02-DFA0A04FC94B}">
              <ma14:wrappingTextBoxFlag xmlns="" xmlns:ma14="http://schemas.microsoft.com/office/mac/drawingml/2011/main" val="0"/>
            </a:ext>
          </a:extLst>
        </p:spPr>
        <p:txBody>
          <a:bodyPr/>
          <a:lstStyle>
            <a:lvl1pPr>
              <a:defRPr sz="800">
                <a:solidFill>
                  <a:srgbClr val="697783"/>
                </a:solidFill>
                <a:latin typeface="Aptos"/>
                <a:ea typeface="Aptos"/>
                <a:cs typeface="Aptos"/>
              </a:defRPr>
            </a:lvl1pPr>
          </a:lstStyle>
          <a:p>
            <a:pPr algn="r"/>
            <a:fld id="{F7021451-1387-4CA6-816F-3879F97B5CBC}" type="slidenum">
              <a:rPr lang="en-US" b="0"/>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1" cy="1"/>
          <a:chOff x="0" y="0"/>
          <a:chExt cx="1" cy="1"/>
        </a:xfrm>
      </p:grpSpPr>
      <p:sp>
        <p:nvSpPr>
          <p:cNvPr id="2" name="Text 0"/>
          <p:cNvSpPr/>
          <p:nvPr/>
        </p:nvSpPr>
        <p:spPr>
          <a:xfrm>
            <a:off x="594360" y="384048"/>
            <a:ext cx="10972800" cy="502920"/>
          </a:xfrm>
          <a:prstGeom prst="rect">
            <a:avLst/>
          </a:prstGeom>
          <a:noFill/>
          <a:ln/>
        </p:spPr>
        <p:txBody>
          <a:bodyPr wrap="square" lIns="0" tIns="0" rIns="0" bIns="0" rtlCol="0" anchor="ctr"/>
          <a:lstStyle/>
          <a:p>
            <a:pPr marL="0" indent="0">
              <a:buNone/>
            </a:pPr>
            <a:r>
              <a:rPr lang="en-US" sz="2800" b="1">
                <a:solidFill>
                  <a:srgbClr val="0B2742"/>
                </a:solidFill>
                <a:latin typeface="Aptos Display" pitchFamily="34" charset="0"/>
                <a:ea typeface="Aptos Display" pitchFamily="34" charset="-122"/>
                <a:cs typeface="Aptos Display" pitchFamily="34" charset="-120"/>
              </a:rPr>
              <a:t>Contractor Communication</a:t>
            </a:r>
            <a:endParaRPr lang="en-US" sz="2800"/>
          </a:p>
        </p:txBody>
      </p:sp>
      <p:sp>
        <p:nvSpPr>
          <p:cNvPr id="3" name="Text 1"/>
          <p:cNvSpPr/>
          <p:nvPr/>
        </p:nvSpPr>
        <p:spPr>
          <a:xfrm>
            <a:off x="621792" y="932688"/>
            <a:ext cx="10698480" cy="310896"/>
          </a:xfrm>
          <a:prstGeom prst="rect">
            <a:avLst/>
          </a:prstGeom>
          <a:noFill/>
          <a:ln/>
        </p:spPr>
        <p:txBody>
          <a:bodyPr wrap="square" lIns="0" tIns="0" rIns="0" bIns="0" rtlCol="0" anchor="ctr"/>
          <a:lstStyle/>
          <a:p>
            <a:pPr marL="0" indent="0">
              <a:buNone/>
            </a:pPr>
            <a:r>
              <a:rPr lang="en-US" sz="1300">
                <a:solidFill>
                  <a:srgbClr val="5D6B75"/>
                </a:solidFill>
              </a:rPr>
              <a:t>Two employers can share one work area and still have different information</a:t>
            </a:r>
            <a:endParaRPr lang="en-US" sz="1300"/>
          </a:p>
        </p:txBody>
      </p:sp>
      <p:sp>
        <p:nvSpPr>
          <p:cNvPr id="4" name="Text 2"/>
          <p:cNvSpPr/>
          <p:nvPr/>
        </p:nvSpPr>
        <p:spPr>
          <a:xfrm>
            <a:off x="713232" y="1481328"/>
            <a:ext cx="5349240" cy="1234440"/>
          </a:xfrm>
          <a:prstGeom prst="rect">
            <a:avLst/>
          </a:prstGeom>
          <a:noFill/>
          <a:ln/>
        </p:spPr>
        <p:txBody>
          <a:bodyPr wrap="square" lIns="0" tIns="0" rIns="0" bIns="0" rtlCol="0" anchor="ctr"/>
          <a:lstStyle/>
          <a:p>
            <a:pPr marL="0" indent="0">
              <a:buNone/>
            </a:pPr>
            <a:r>
              <a:rPr lang="en-US" sz="2800" b="1">
                <a:solidFill>
                  <a:srgbClr val="18232C"/>
                </a:solidFill>
              </a:rPr>
              <a:t>Before work starts, exchange information about hazards, access and precautions.</a:t>
            </a:r>
            <a:endParaRPr lang="en-US" sz="2800"/>
          </a:p>
        </p:txBody>
      </p:sp>
      <p:sp>
        <p:nvSpPr>
          <p:cNvPr id="5" name="Text 3"/>
          <p:cNvSpPr/>
          <p:nvPr/>
        </p:nvSpPr>
        <p:spPr>
          <a:xfrm>
            <a:off x="914400" y="3108960"/>
            <a:ext cx="4663440" cy="256032"/>
          </a:xfrm>
          <a:prstGeom prst="rect">
            <a:avLst/>
          </a:prstGeom>
          <a:noFill/>
          <a:ln/>
        </p:spPr>
        <p:txBody>
          <a:bodyPr wrap="square" lIns="0" tIns="0" rIns="0" bIns="0" rtlCol="0" anchor="ctr"/>
          <a:lstStyle/>
          <a:p>
            <a:pPr marL="0" indent="0">
              <a:buNone/>
            </a:pPr>
            <a:r>
              <a:rPr lang="en-US" sz="1600">
                <a:solidFill>
                  <a:srgbClr val="145A7A"/>
                </a:solidFill>
              </a:rPr>
              <a:t>Chemicals the host brings</a:t>
            </a:r>
            <a:endParaRPr lang="en-US" sz="1600"/>
          </a:p>
        </p:txBody>
      </p:sp>
      <p:sp>
        <p:nvSpPr>
          <p:cNvPr id="6" name="Text 4"/>
          <p:cNvSpPr/>
          <p:nvPr/>
        </p:nvSpPr>
        <p:spPr>
          <a:xfrm>
            <a:off x="914400" y="3547872"/>
            <a:ext cx="4663440" cy="256032"/>
          </a:xfrm>
          <a:prstGeom prst="rect">
            <a:avLst/>
          </a:prstGeom>
          <a:noFill/>
          <a:ln/>
        </p:spPr>
        <p:txBody>
          <a:bodyPr wrap="square" lIns="0" tIns="0" rIns="0" bIns="0" rtlCol="0" anchor="ctr"/>
          <a:lstStyle/>
          <a:p>
            <a:pPr marL="0" indent="0">
              <a:buNone/>
            </a:pPr>
            <a:r>
              <a:rPr lang="en-US" sz="1600">
                <a:solidFill>
                  <a:srgbClr val="145A7A"/>
                </a:solidFill>
              </a:rPr>
              <a:t>Chemicals the contractor brings</a:t>
            </a:r>
            <a:endParaRPr lang="en-US" sz="1600"/>
          </a:p>
        </p:txBody>
      </p:sp>
      <p:sp>
        <p:nvSpPr>
          <p:cNvPr id="7" name="Text 5"/>
          <p:cNvSpPr/>
          <p:nvPr/>
        </p:nvSpPr>
        <p:spPr>
          <a:xfrm>
            <a:off x="914400" y="3986784"/>
            <a:ext cx="4663440" cy="256032"/>
          </a:xfrm>
          <a:prstGeom prst="rect">
            <a:avLst/>
          </a:prstGeom>
          <a:noFill/>
          <a:ln/>
        </p:spPr>
        <p:txBody>
          <a:bodyPr wrap="square" lIns="0" tIns="0" rIns="0" bIns="0" rtlCol="0" anchor="ctr"/>
          <a:lstStyle/>
          <a:p>
            <a:pPr marL="0" indent="0">
              <a:buNone/>
            </a:pPr>
            <a:r>
              <a:rPr lang="en-US" sz="1600">
                <a:solidFill>
                  <a:srgbClr val="5D6B75"/>
                </a:solidFill>
              </a:rPr>
              <a:t>SDS access</a:t>
            </a:r>
            <a:endParaRPr lang="en-US" sz="1600"/>
          </a:p>
        </p:txBody>
      </p:sp>
      <p:sp>
        <p:nvSpPr>
          <p:cNvPr id="8" name="Text 6"/>
          <p:cNvSpPr/>
          <p:nvPr/>
        </p:nvSpPr>
        <p:spPr>
          <a:xfrm>
            <a:off x="914400" y="4425696"/>
            <a:ext cx="4663440" cy="256032"/>
          </a:xfrm>
          <a:prstGeom prst="rect">
            <a:avLst/>
          </a:prstGeom>
          <a:noFill/>
          <a:ln/>
        </p:spPr>
        <p:txBody>
          <a:bodyPr wrap="square" lIns="0" tIns="0" rIns="0" bIns="0" rtlCol="0" anchor="ctr"/>
          <a:lstStyle/>
          <a:p>
            <a:pPr marL="0" indent="0">
              <a:buNone/>
            </a:pPr>
            <a:r>
              <a:rPr lang="en-US" sz="1600">
                <a:solidFill>
                  <a:srgbClr val="5D6B75"/>
                </a:solidFill>
              </a:rPr>
              <a:t>Labeling methods</a:t>
            </a:r>
            <a:endParaRPr lang="en-US" sz="1600"/>
          </a:p>
        </p:txBody>
      </p:sp>
      <p:sp>
        <p:nvSpPr>
          <p:cNvPr id="9" name="Text 7"/>
          <p:cNvSpPr/>
          <p:nvPr/>
        </p:nvSpPr>
        <p:spPr>
          <a:xfrm>
            <a:off x="914400" y="4864608"/>
            <a:ext cx="4663440" cy="256032"/>
          </a:xfrm>
          <a:prstGeom prst="rect">
            <a:avLst/>
          </a:prstGeom>
          <a:noFill/>
          <a:ln/>
        </p:spPr>
        <p:txBody>
          <a:bodyPr wrap="square" lIns="0" tIns="0" rIns="0" bIns="0" rtlCol="0" anchor="ctr"/>
          <a:lstStyle/>
          <a:p>
            <a:pPr marL="0" indent="0">
              <a:buNone/>
            </a:pPr>
            <a:r>
              <a:rPr lang="en-US" sz="1600">
                <a:solidFill>
                  <a:srgbClr val="5D6B75"/>
                </a:solidFill>
              </a:rPr>
              <a:t>Precautionary measures</a:t>
            </a:r>
            <a:endParaRPr lang="en-US" sz="1600"/>
          </a:p>
        </p:txBody>
      </p:sp>
      <p:pic>
        <p:nvPicPr>
          <p:cNvPr id="10" name="Image 0" descr="/mnt/data/b8333ab670.jpeg"/>
          <p:cNvPicPr>
            <a:picLocks noChangeAspect="1"/>
          </p:cNvPicPr>
          <p:nvPr/>
        </p:nvPicPr>
        <p:blipFill>
          <a:blip r:embed="rId3"/>
          <a:srcRect l="14762" r="14762"/>
          <a:stretch/>
        </p:blipFill>
        <p:spPr>
          <a:xfrm>
            <a:off x="6537960" y="1234440"/>
            <a:ext cx="5074920" cy="4800600"/>
          </a:xfrm>
          <a:prstGeom prst="rect">
            <a:avLst/>
          </a:prstGeom>
        </p:spPr>
      </p:pic>
      <p:sp>
        <p:nvSpPr>
          <p:cNvPr id="11" name="Shape 8"/>
          <p:cNvSpPr/>
          <p:nvPr/>
        </p:nvSpPr>
        <p:spPr>
          <a:xfrm>
            <a:off x="6537960" y="1234440"/>
            <a:ext cx="5074920" cy="4800600"/>
          </a:xfrm>
          <a:prstGeom prst="rect">
            <a:avLst/>
          </a:prstGeom>
          <a:solidFill>
            <a:srgbClr val="000000">
              <a:alpha val="0"/>
            </a:srgbClr>
          </a:solidFill>
          <a:ln w="12700">
            <a:solidFill>
              <a:srgbClr val="FFFFFF">
                <a:alpha val="40000"/>
              </a:srgbClr>
            </a:solidFill>
            <a:prstDash val="solid"/>
          </a:ln>
          <a:effectLst>
            <a:outerShdw blurRad="25400" dist="12700" dir="2700000" algn="bl" rotWithShape="0">
              <a:srgbClr val="000000">
                <a:alpha val="18000"/>
              </a:srgbClr>
            </a:outerShdw>
          </a:effectLst>
        </p:spPr>
        <p:txBody>
          <a:bodyPr/>
          <a:lstStyle/>
          <a:p>
            <a:endParaRPr lang="en-US"/>
          </a:p>
        </p:txBody>
      </p:sp>
      <p:sp>
        <p:nvSpPr>
          <p:cNvPr id="25" name="Slide Number Placeholder 0"/>
          <p:cNvSpPr>
            <a:spLocks noGrp="1"/>
          </p:cNvSpPr>
          <p:nvPr>
            <p:ph type="sldNum" sz="quarter" idx="4294967295"/>
          </p:nvPr>
        </p:nvSpPr>
        <p:spPr>
          <a:xfrm>
            <a:off x="11759184" y="6446520"/>
            <a:ext cx="201168" cy="182880"/>
          </a:xfrm>
          <a:prstGeom prst="rect">
            <a:avLst/>
          </a:prstGeom>
          <a:extLst>
            <a:ext uri="{C572A759-6A51-4108-AA02-DFA0A04FC94B}">
              <ma14:wrappingTextBoxFlag xmlns="" xmlns:ma14="http://schemas.microsoft.com/office/mac/drawingml/2011/main" val="0"/>
            </a:ext>
          </a:extLst>
        </p:spPr>
        <p:txBody>
          <a:bodyPr/>
          <a:lstStyle>
            <a:lvl1pPr>
              <a:defRPr sz="800">
                <a:solidFill>
                  <a:srgbClr val="697783"/>
                </a:solidFill>
                <a:latin typeface="Aptos"/>
                <a:ea typeface="Aptos"/>
                <a:cs typeface="Aptos"/>
              </a:defRPr>
            </a:lvl1pPr>
          </a:lstStyle>
          <a:p>
            <a:pPr algn="r"/>
            <a:fld id="{F7021451-1387-4CA6-816F-3879F97B5CBC}" type="slidenum">
              <a:rPr lang="en-US" b="0"/>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1" cy="1"/>
          <a:chOff x="0" y="0"/>
          <a:chExt cx="1" cy="1"/>
        </a:xfrm>
      </p:grpSpPr>
      <p:sp>
        <p:nvSpPr>
          <p:cNvPr id="2" name="Text 0"/>
          <p:cNvSpPr/>
          <p:nvPr/>
        </p:nvSpPr>
        <p:spPr>
          <a:xfrm>
            <a:off x="594360" y="384048"/>
            <a:ext cx="10972800" cy="502920"/>
          </a:xfrm>
          <a:prstGeom prst="rect">
            <a:avLst/>
          </a:prstGeom>
          <a:noFill/>
          <a:ln/>
        </p:spPr>
        <p:txBody>
          <a:bodyPr wrap="square" lIns="0" tIns="0" rIns="0" bIns="0" rtlCol="0" anchor="ctr"/>
          <a:lstStyle/>
          <a:p>
            <a:pPr marL="0" indent="0">
              <a:buNone/>
            </a:pPr>
            <a:r>
              <a:rPr lang="en-US" sz="2800" b="1">
                <a:solidFill>
                  <a:srgbClr val="0B2742"/>
                </a:solidFill>
                <a:latin typeface="Aptos Display" pitchFamily="34" charset="0"/>
                <a:ea typeface="Aptos Display" pitchFamily="34" charset="-122"/>
                <a:cs typeface="Aptos Display" pitchFamily="34" charset="-120"/>
              </a:rPr>
              <a:t>Purchasing Is the Front Door</a:t>
            </a:r>
            <a:endParaRPr lang="en-US" sz="2800"/>
          </a:p>
        </p:txBody>
      </p:sp>
      <p:sp>
        <p:nvSpPr>
          <p:cNvPr id="3" name="Text 1"/>
          <p:cNvSpPr/>
          <p:nvPr/>
        </p:nvSpPr>
        <p:spPr>
          <a:xfrm>
            <a:off x="621792" y="932688"/>
            <a:ext cx="10698480" cy="310896"/>
          </a:xfrm>
          <a:prstGeom prst="rect">
            <a:avLst/>
          </a:prstGeom>
          <a:noFill/>
          <a:ln/>
        </p:spPr>
        <p:txBody>
          <a:bodyPr wrap="square" lIns="0" tIns="0" rIns="0" bIns="0" rtlCol="0" anchor="ctr"/>
          <a:lstStyle/>
          <a:p>
            <a:pPr marL="0" indent="0">
              <a:buNone/>
            </a:pPr>
            <a:r>
              <a:rPr lang="en-US" sz="1300">
                <a:solidFill>
                  <a:srgbClr val="5D6B75"/>
                </a:solidFill>
              </a:rPr>
              <a:t>The cheapest chemical to control is the one you never bring in</a:t>
            </a:r>
            <a:endParaRPr lang="en-US" sz="1300"/>
          </a:p>
        </p:txBody>
      </p:sp>
      <p:sp>
        <p:nvSpPr>
          <p:cNvPr id="4" name="Text 2"/>
          <p:cNvSpPr/>
          <p:nvPr/>
        </p:nvSpPr>
        <p:spPr>
          <a:xfrm>
            <a:off x="713232" y="1481328"/>
            <a:ext cx="5349240" cy="1298448"/>
          </a:xfrm>
          <a:prstGeom prst="rect">
            <a:avLst/>
          </a:prstGeom>
          <a:noFill/>
          <a:ln/>
        </p:spPr>
        <p:txBody>
          <a:bodyPr wrap="square" lIns="0" tIns="0" rIns="0" bIns="0" rtlCol="0" anchor="ctr"/>
          <a:lstStyle/>
          <a:p>
            <a:pPr marL="0" indent="0">
              <a:buNone/>
            </a:pPr>
            <a:r>
              <a:rPr lang="en-US" sz="2800" b="1">
                <a:solidFill>
                  <a:srgbClr val="18232C"/>
                </a:solidFill>
              </a:rPr>
              <a:t>Evaluate the product before the purchase order creates an exposure problem.</a:t>
            </a:r>
            <a:endParaRPr lang="en-US" sz="2800"/>
          </a:p>
        </p:txBody>
      </p:sp>
      <p:sp>
        <p:nvSpPr>
          <p:cNvPr id="5" name="Text 3"/>
          <p:cNvSpPr/>
          <p:nvPr/>
        </p:nvSpPr>
        <p:spPr>
          <a:xfrm>
            <a:off x="914400" y="3063240"/>
            <a:ext cx="4663440" cy="274320"/>
          </a:xfrm>
          <a:prstGeom prst="rect">
            <a:avLst/>
          </a:prstGeom>
          <a:noFill/>
          <a:ln/>
        </p:spPr>
        <p:txBody>
          <a:bodyPr wrap="square" lIns="0" tIns="0" rIns="0" bIns="0" rtlCol="0" anchor="ctr"/>
          <a:lstStyle/>
          <a:p>
            <a:pPr marL="0" indent="0">
              <a:buNone/>
            </a:pPr>
            <a:r>
              <a:rPr lang="en-US" sz="1600">
                <a:solidFill>
                  <a:srgbClr val="5D6B75"/>
                </a:solidFill>
              </a:rPr>
              <a:t>Is it necessary?</a:t>
            </a:r>
            <a:endParaRPr lang="en-US" sz="1600"/>
          </a:p>
        </p:txBody>
      </p:sp>
      <p:sp>
        <p:nvSpPr>
          <p:cNvPr id="6" name="Text 4"/>
          <p:cNvSpPr/>
          <p:nvPr/>
        </p:nvSpPr>
        <p:spPr>
          <a:xfrm>
            <a:off x="914400" y="3520440"/>
            <a:ext cx="4663440" cy="274320"/>
          </a:xfrm>
          <a:prstGeom prst="rect">
            <a:avLst/>
          </a:prstGeom>
          <a:noFill/>
          <a:ln/>
        </p:spPr>
        <p:txBody>
          <a:bodyPr wrap="square" lIns="0" tIns="0" rIns="0" bIns="0" rtlCol="0" anchor="ctr"/>
          <a:lstStyle/>
          <a:p>
            <a:pPr marL="0" indent="0">
              <a:buNone/>
            </a:pPr>
            <a:r>
              <a:rPr lang="en-US" sz="1600" b="1">
                <a:solidFill>
                  <a:srgbClr val="3D7A57"/>
                </a:solidFill>
              </a:rPr>
              <a:t>Is a safer alternative available?</a:t>
            </a:r>
            <a:endParaRPr lang="en-US" sz="1600"/>
          </a:p>
        </p:txBody>
      </p:sp>
      <p:sp>
        <p:nvSpPr>
          <p:cNvPr id="7" name="Text 5"/>
          <p:cNvSpPr/>
          <p:nvPr/>
        </p:nvSpPr>
        <p:spPr>
          <a:xfrm>
            <a:off x="914400" y="3977640"/>
            <a:ext cx="4663440" cy="274320"/>
          </a:xfrm>
          <a:prstGeom prst="rect">
            <a:avLst/>
          </a:prstGeom>
          <a:noFill/>
          <a:ln/>
        </p:spPr>
        <p:txBody>
          <a:bodyPr wrap="square" lIns="0" tIns="0" rIns="0" bIns="0" rtlCol="0" anchor="ctr"/>
          <a:lstStyle/>
          <a:p>
            <a:pPr marL="0" indent="0">
              <a:buNone/>
            </a:pPr>
            <a:r>
              <a:rPr lang="en-US" sz="1600">
                <a:solidFill>
                  <a:srgbClr val="5D6B75"/>
                </a:solidFill>
              </a:rPr>
              <a:t>Do we have the SDS?</a:t>
            </a:r>
            <a:endParaRPr lang="en-US" sz="1600"/>
          </a:p>
        </p:txBody>
      </p:sp>
      <p:sp>
        <p:nvSpPr>
          <p:cNvPr id="8" name="Text 6"/>
          <p:cNvSpPr/>
          <p:nvPr/>
        </p:nvSpPr>
        <p:spPr>
          <a:xfrm>
            <a:off x="914400" y="4434840"/>
            <a:ext cx="4663440" cy="274320"/>
          </a:xfrm>
          <a:prstGeom prst="rect">
            <a:avLst/>
          </a:prstGeom>
          <a:noFill/>
          <a:ln/>
        </p:spPr>
        <p:txBody>
          <a:bodyPr wrap="square" lIns="0" tIns="0" rIns="0" bIns="0" rtlCol="0" anchor="ctr"/>
          <a:lstStyle/>
          <a:p>
            <a:pPr marL="0" indent="0">
              <a:buNone/>
            </a:pPr>
            <a:r>
              <a:rPr lang="en-US" sz="1600">
                <a:solidFill>
                  <a:srgbClr val="5D6B75"/>
                </a:solidFill>
              </a:rPr>
              <a:t>Can we store and use it safely?</a:t>
            </a:r>
            <a:endParaRPr lang="en-US" sz="1600"/>
          </a:p>
        </p:txBody>
      </p:sp>
      <p:sp>
        <p:nvSpPr>
          <p:cNvPr id="9" name="Text 7"/>
          <p:cNvSpPr/>
          <p:nvPr/>
        </p:nvSpPr>
        <p:spPr>
          <a:xfrm>
            <a:off x="914400" y="4892040"/>
            <a:ext cx="4663440" cy="274320"/>
          </a:xfrm>
          <a:prstGeom prst="rect">
            <a:avLst/>
          </a:prstGeom>
          <a:noFill/>
          <a:ln/>
        </p:spPr>
        <p:txBody>
          <a:bodyPr wrap="square" lIns="0" tIns="0" rIns="0" bIns="0" rtlCol="0" anchor="ctr"/>
          <a:lstStyle/>
          <a:p>
            <a:pPr marL="0" indent="0">
              <a:buNone/>
            </a:pPr>
            <a:r>
              <a:rPr lang="en-US" sz="1600">
                <a:solidFill>
                  <a:srgbClr val="5D6B75"/>
                </a:solidFill>
              </a:rPr>
              <a:t>What controls, training and disposal will it require?</a:t>
            </a:r>
            <a:endParaRPr lang="en-US" sz="1600"/>
          </a:p>
        </p:txBody>
      </p:sp>
      <p:pic>
        <p:nvPicPr>
          <p:cNvPr id="10" name="Image 0" descr="/mnt/data/eb8b725f64.jpeg"/>
          <p:cNvPicPr>
            <a:picLocks noChangeAspect="1"/>
          </p:cNvPicPr>
          <p:nvPr/>
        </p:nvPicPr>
        <p:blipFill>
          <a:blip r:embed="rId3"/>
          <a:srcRect l="14762" r="14762"/>
          <a:stretch/>
        </p:blipFill>
        <p:spPr>
          <a:xfrm>
            <a:off x="6537960" y="1234440"/>
            <a:ext cx="5074920" cy="4800600"/>
          </a:xfrm>
          <a:prstGeom prst="rect">
            <a:avLst/>
          </a:prstGeom>
        </p:spPr>
      </p:pic>
      <p:sp>
        <p:nvSpPr>
          <p:cNvPr id="11" name="Shape 8"/>
          <p:cNvSpPr/>
          <p:nvPr/>
        </p:nvSpPr>
        <p:spPr>
          <a:xfrm>
            <a:off x="6537960" y="1234440"/>
            <a:ext cx="5074920" cy="4800600"/>
          </a:xfrm>
          <a:prstGeom prst="rect">
            <a:avLst/>
          </a:prstGeom>
          <a:solidFill>
            <a:srgbClr val="000000">
              <a:alpha val="0"/>
            </a:srgbClr>
          </a:solidFill>
          <a:ln w="12700">
            <a:solidFill>
              <a:srgbClr val="FFFFFF">
                <a:alpha val="40000"/>
              </a:srgbClr>
            </a:solidFill>
            <a:prstDash val="solid"/>
          </a:ln>
          <a:effectLst>
            <a:outerShdw blurRad="25400" dist="12700" dir="2700000" algn="bl" rotWithShape="0">
              <a:srgbClr val="000000">
                <a:alpha val="18000"/>
              </a:srgbClr>
            </a:outerShdw>
          </a:effectLst>
        </p:spPr>
        <p:txBody>
          <a:bodyPr/>
          <a:lstStyle/>
          <a:p>
            <a:endParaRPr lang="en-US"/>
          </a:p>
        </p:txBody>
      </p:sp>
      <p:sp>
        <p:nvSpPr>
          <p:cNvPr id="25" name="Slide Number Placeholder 0"/>
          <p:cNvSpPr>
            <a:spLocks noGrp="1"/>
          </p:cNvSpPr>
          <p:nvPr>
            <p:ph type="sldNum" sz="quarter" idx="4294967295"/>
          </p:nvPr>
        </p:nvSpPr>
        <p:spPr>
          <a:xfrm>
            <a:off x="11759184" y="6446520"/>
            <a:ext cx="201168" cy="182880"/>
          </a:xfrm>
          <a:prstGeom prst="rect">
            <a:avLst/>
          </a:prstGeom>
          <a:extLst>
            <a:ext uri="{C572A759-6A51-4108-AA02-DFA0A04FC94B}">
              <ma14:wrappingTextBoxFlag xmlns="" xmlns:ma14="http://schemas.microsoft.com/office/mac/drawingml/2011/main" val="0"/>
            </a:ext>
          </a:extLst>
        </p:spPr>
        <p:txBody>
          <a:bodyPr/>
          <a:lstStyle>
            <a:lvl1pPr>
              <a:defRPr sz="800">
                <a:solidFill>
                  <a:srgbClr val="697783"/>
                </a:solidFill>
                <a:latin typeface="Aptos"/>
                <a:ea typeface="Aptos"/>
                <a:cs typeface="Aptos"/>
              </a:defRPr>
            </a:lvl1pPr>
          </a:lstStyle>
          <a:p>
            <a:pPr algn="r"/>
            <a:fld id="{F7021451-1387-4CA6-816F-3879F97B5CBC}" type="slidenum">
              <a:rPr lang="en-US" b="0"/>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1" cy="1"/>
          <a:chOff x="0" y="0"/>
          <a:chExt cx="1" cy="1"/>
        </a:xfrm>
      </p:grpSpPr>
      <p:sp>
        <p:nvSpPr>
          <p:cNvPr id="2" name="Text 0"/>
          <p:cNvSpPr/>
          <p:nvPr/>
        </p:nvSpPr>
        <p:spPr>
          <a:xfrm>
            <a:off x="594360" y="384048"/>
            <a:ext cx="10972800" cy="502920"/>
          </a:xfrm>
          <a:prstGeom prst="rect">
            <a:avLst/>
          </a:prstGeom>
          <a:noFill/>
          <a:ln/>
        </p:spPr>
        <p:txBody>
          <a:bodyPr wrap="square" lIns="0" tIns="0" rIns="0" bIns="0" rtlCol="0" anchor="ctr"/>
          <a:lstStyle/>
          <a:p>
            <a:pPr marL="0" indent="0">
              <a:buNone/>
            </a:pPr>
            <a:r>
              <a:rPr lang="en-US" sz="2800" b="1">
                <a:solidFill>
                  <a:srgbClr val="0B2742"/>
                </a:solidFill>
                <a:latin typeface="Aptos Display" pitchFamily="34" charset="0"/>
                <a:ea typeface="Aptos Display" pitchFamily="34" charset="-122"/>
                <a:cs typeface="Aptos Display" pitchFamily="34" charset="-120"/>
              </a:rPr>
              <a:t>When Chemicals Change, the System Must Change</a:t>
            </a:r>
            <a:endParaRPr lang="en-US" sz="2800"/>
          </a:p>
        </p:txBody>
      </p:sp>
      <p:sp>
        <p:nvSpPr>
          <p:cNvPr id="3" name="Shape 1"/>
          <p:cNvSpPr/>
          <p:nvPr/>
        </p:nvSpPr>
        <p:spPr>
          <a:xfrm>
            <a:off x="594360" y="2011680"/>
            <a:ext cx="1828800" cy="960120"/>
          </a:xfrm>
          <a:prstGeom prst="chevron">
            <a:avLst/>
          </a:prstGeom>
          <a:solidFill>
            <a:srgbClr val="145A7A"/>
          </a:solidFill>
          <a:ln w="12700">
            <a:solidFill>
              <a:srgbClr val="F4F6F8"/>
            </a:solidFill>
            <a:prstDash val="solid"/>
          </a:ln>
        </p:spPr>
        <p:txBody>
          <a:bodyPr/>
          <a:lstStyle/>
          <a:p>
            <a:endParaRPr lang="en-US"/>
          </a:p>
        </p:txBody>
      </p:sp>
      <p:sp>
        <p:nvSpPr>
          <p:cNvPr id="4" name="Text 2"/>
          <p:cNvSpPr/>
          <p:nvPr/>
        </p:nvSpPr>
        <p:spPr>
          <a:xfrm>
            <a:off x="731520" y="2359152"/>
            <a:ext cx="1325880" cy="228600"/>
          </a:xfrm>
          <a:prstGeom prst="rect">
            <a:avLst/>
          </a:prstGeom>
          <a:noFill/>
          <a:ln/>
        </p:spPr>
        <p:txBody>
          <a:bodyPr wrap="square" lIns="0" tIns="0" rIns="0" bIns="0" rtlCol="0" anchor="ctr"/>
          <a:lstStyle/>
          <a:p>
            <a:pPr marL="0" indent="0" algn="ctr">
              <a:buNone/>
            </a:pPr>
            <a:r>
              <a:rPr lang="en-US" sz="1300" b="1">
                <a:solidFill>
                  <a:srgbClr val="FFFFFF"/>
                </a:solidFill>
              </a:rPr>
              <a:t>REVIEW</a:t>
            </a:r>
            <a:endParaRPr lang="en-US" sz="1300"/>
          </a:p>
        </p:txBody>
      </p:sp>
      <p:sp>
        <p:nvSpPr>
          <p:cNvPr id="5" name="Shape 3"/>
          <p:cNvSpPr/>
          <p:nvPr/>
        </p:nvSpPr>
        <p:spPr>
          <a:xfrm>
            <a:off x="2496312" y="2011680"/>
            <a:ext cx="1828800" cy="960120"/>
          </a:xfrm>
          <a:prstGeom prst="chevron">
            <a:avLst/>
          </a:prstGeom>
          <a:solidFill>
            <a:srgbClr val="145A7A"/>
          </a:solidFill>
          <a:ln w="12700">
            <a:solidFill>
              <a:srgbClr val="F4F6F8"/>
            </a:solidFill>
            <a:prstDash val="solid"/>
          </a:ln>
        </p:spPr>
        <p:txBody>
          <a:bodyPr/>
          <a:lstStyle/>
          <a:p>
            <a:endParaRPr lang="en-US"/>
          </a:p>
        </p:txBody>
      </p:sp>
      <p:sp>
        <p:nvSpPr>
          <p:cNvPr id="6" name="Text 4"/>
          <p:cNvSpPr/>
          <p:nvPr/>
        </p:nvSpPr>
        <p:spPr>
          <a:xfrm>
            <a:off x="2747772" y="2359152"/>
            <a:ext cx="1325880" cy="228600"/>
          </a:xfrm>
          <a:prstGeom prst="rect">
            <a:avLst/>
          </a:prstGeom>
          <a:noFill/>
          <a:ln/>
        </p:spPr>
        <p:txBody>
          <a:bodyPr wrap="square" lIns="0" tIns="0" rIns="0" bIns="0" rtlCol="0" anchor="ctr"/>
          <a:lstStyle/>
          <a:p>
            <a:pPr marL="0" indent="0" algn="ctr">
              <a:buNone/>
            </a:pPr>
            <a:r>
              <a:rPr lang="en-US" sz="1300" b="1">
                <a:solidFill>
                  <a:srgbClr val="FFFFFF"/>
                </a:solidFill>
              </a:rPr>
              <a:t>APPROVE</a:t>
            </a:r>
            <a:endParaRPr lang="en-US" sz="1300"/>
          </a:p>
        </p:txBody>
      </p:sp>
      <p:sp>
        <p:nvSpPr>
          <p:cNvPr id="7" name="Shape 5"/>
          <p:cNvSpPr/>
          <p:nvPr/>
        </p:nvSpPr>
        <p:spPr>
          <a:xfrm>
            <a:off x="4398264" y="2011680"/>
            <a:ext cx="1828800" cy="960120"/>
          </a:xfrm>
          <a:prstGeom prst="chevron">
            <a:avLst/>
          </a:prstGeom>
          <a:solidFill>
            <a:srgbClr val="3D7A57"/>
          </a:solidFill>
          <a:ln w="12700">
            <a:solidFill>
              <a:srgbClr val="F4F6F8"/>
            </a:solidFill>
            <a:prstDash val="solid"/>
          </a:ln>
        </p:spPr>
        <p:txBody>
          <a:bodyPr/>
          <a:lstStyle/>
          <a:p>
            <a:endParaRPr lang="en-US"/>
          </a:p>
        </p:txBody>
      </p:sp>
      <p:sp>
        <p:nvSpPr>
          <p:cNvPr id="8" name="Text 6"/>
          <p:cNvSpPr/>
          <p:nvPr/>
        </p:nvSpPr>
        <p:spPr>
          <a:xfrm>
            <a:off x="4649724" y="2377440"/>
            <a:ext cx="1325880" cy="228600"/>
          </a:xfrm>
          <a:prstGeom prst="rect">
            <a:avLst/>
          </a:prstGeom>
          <a:noFill/>
          <a:ln/>
        </p:spPr>
        <p:txBody>
          <a:bodyPr wrap="square" lIns="0" tIns="0" rIns="0" bIns="0" rtlCol="0" anchor="ctr"/>
          <a:lstStyle/>
          <a:p>
            <a:pPr marL="0" indent="0" algn="ctr">
              <a:buNone/>
            </a:pPr>
            <a:r>
              <a:rPr lang="en-US" sz="1300" b="1">
                <a:solidFill>
                  <a:srgbClr val="FFFFFF"/>
                </a:solidFill>
              </a:rPr>
              <a:t>RECEIVE</a:t>
            </a:r>
            <a:endParaRPr lang="en-US" sz="1300"/>
          </a:p>
        </p:txBody>
      </p:sp>
      <p:sp>
        <p:nvSpPr>
          <p:cNvPr id="9" name="Shape 7"/>
          <p:cNvSpPr/>
          <p:nvPr/>
        </p:nvSpPr>
        <p:spPr>
          <a:xfrm>
            <a:off x="6300216" y="2011680"/>
            <a:ext cx="1828800" cy="960120"/>
          </a:xfrm>
          <a:prstGeom prst="chevron">
            <a:avLst/>
          </a:prstGeom>
          <a:solidFill>
            <a:srgbClr val="3D7A57"/>
          </a:solidFill>
          <a:ln w="12700">
            <a:solidFill>
              <a:srgbClr val="F4F6F8"/>
            </a:solidFill>
            <a:prstDash val="solid"/>
          </a:ln>
        </p:spPr>
        <p:txBody>
          <a:bodyPr/>
          <a:lstStyle/>
          <a:p>
            <a:endParaRPr lang="en-US"/>
          </a:p>
        </p:txBody>
      </p:sp>
      <p:sp>
        <p:nvSpPr>
          <p:cNvPr id="10" name="Text 8"/>
          <p:cNvSpPr/>
          <p:nvPr/>
        </p:nvSpPr>
        <p:spPr>
          <a:xfrm>
            <a:off x="6437376" y="2359152"/>
            <a:ext cx="1325880" cy="228600"/>
          </a:xfrm>
          <a:prstGeom prst="rect">
            <a:avLst/>
          </a:prstGeom>
          <a:noFill/>
          <a:ln/>
        </p:spPr>
        <p:txBody>
          <a:bodyPr wrap="square" lIns="0" tIns="0" rIns="0" bIns="0" rtlCol="0" anchor="ctr"/>
          <a:lstStyle/>
          <a:p>
            <a:pPr marL="0" indent="0" algn="ctr">
              <a:buNone/>
            </a:pPr>
            <a:r>
              <a:rPr lang="en-US" sz="1300" b="1">
                <a:solidFill>
                  <a:srgbClr val="FFFFFF"/>
                </a:solidFill>
              </a:rPr>
              <a:t>LABEL &amp; </a:t>
            </a:r>
          </a:p>
          <a:p>
            <a:pPr marL="0" indent="0" algn="ctr">
              <a:buNone/>
            </a:pPr>
            <a:r>
              <a:rPr lang="en-US" sz="1300" b="1">
                <a:solidFill>
                  <a:srgbClr val="FFFFFF"/>
                </a:solidFill>
              </a:rPr>
              <a:t>STORE</a:t>
            </a:r>
            <a:endParaRPr lang="en-US" sz="1300"/>
          </a:p>
        </p:txBody>
      </p:sp>
      <p:sp>
        <p:nvSpPr>
          <p:cNvPr id="11" name="Shape 9"/>
          <p:cNvSpPr/>
          <p:nvPr/>
        </p:nvSpPr>
        <p:spPr>
          <a:xfrm>
            <a:off x="8202168" y="2011680"/>
            <a:ext cx="1828800" cy="960120"/>
          </a:xfrm>
          <a:prstGeom prst="chevron">
            <a:avLst/>
          </a:prstGeom>
          <a:solidFill>
            <a:srgbClr val="F2A900"/>
          </a:solidFill>
          <a:ln w="12700">
            <a:solidFill>
              <a:srgbClr val="F4F6F8"/>
            </a:solidFill>
            <a:prstDash val="solid"/>
          </a:ln>
        </p:spPr>
        <p:txBody>
          <a:bodyPr/>
          <a:lstStyle/>
          <a:p>
            <a:endParaRPr lang="en-US"/>
          </a:p>
        </p:txBody>
      </p:sp>
      <p:sp>
        <p:nvSpPr>
          <p:cNvPr id="12" name="Text 10"/>
          <p:cNvSpPr/>
          <p:nvPr/>
        </p:nvSpPr>
        <p:spPr>
          <a:xfrm>
            <a:off x="8339328" y="2359152"/>
            <a:ext cx="1325880" cy="228600"/>
          </a:xfrm>
          <a:prstGeom prst="rect">
            <a:avLst/>
          </a:prstGeom>
          <a:noFill/>
          <a:ln/>
        </p:spPr>
        <p:txBody>
          <a:bodyPr wrap="square" lIns="0" tIns="0" rIns="0" bIns="0" rtlCol="0" anchor="ctr"/>
          <a:lstStyle/>
          <a:p>
            <a:pPr marL="0" indent="0" algn="ctr">
              <a:buNone/>
            </a:pPr>
            <a:r>
              <a:rPr lang="en-US" sz="1300" b="1">
                <a:solidFill>
                  <a:srgbClr val="0B2742"/>
                </a:solidFill>
              </a:rPr>
              <a:t>TRAIN</a:t>
            </a:r>
            <a:endParaRPr lang="en-US" sz="1300"/>
          </a:p>
        </p:txBody>
      </p:sp>
      <p:sp>
        <p:nvSpPr>
          <p:cNvPr id="13" name="Shape 11"/>
          <p:cNvSpPr/>
          <p:nvPr/>
        </p:nvSpPr>
        <p:spPr>
          <a:xfrm>
            <a:off x="10104120" y="2011680"/>
            <a:ext cx="1828800" cy="960120"/>
          </a:xfrm>
          <a:prstGeom prst="chevron">
            <a:avLst/>
          </a:prstGeom>
          <a:solidFill>
            <a:srgbClr val="F2A900"/>
          </a:solidFill>
          <a:ln w="12700">
            <a:solidFill>
              <a:srgbClr val="F4F6F8"/>
            </a:solidFill>
            <a:prstDash val="solid"/>
          </a:ln>
        </p:spPr>
        <p:txBody>
          <a:bodyPr/>
          <a:lstStyle/>
          <a:p>
            <a:endParaRPr lang="en-US"/>
          </a:p>
        </p:txBody>
      </p:sp>
      <p:sp>
        <p:nvSpPr>
          <p:cNvPr id="14" name="Text 12"/>
          <p:cNvSpPr/>
          <p:nvPr/>
        </p:nvSpPr>
        <p:spPr>
          <a:xfrm>
            <a:off x="10241280" y="2359152"/>
            <a:ext cx="1325880" cy="228600"/>
          </a:xfrm>
          <a:prstGeom prst="rect">
            <a:avLst/>
          </a:prstGeom>
          <a:noFill/>
          <a:ln/>
        </p:spPr>
        <p:txBody>
          <a:bodyPr wrap="square" lIns="0" tIns="0" rIns="0" bIns="0" rtlCol="0" anchor="ctr"/>
          <a:lstStyle/>
          <a:p>
            <a:pPr marL="0" indent="0" algn="ctr">
              <a:buNone/>
            </a:pPr>
            <a:r>
              <a:rPr lang="en-US" sz="1300" b="1">
                <a:solidFill>
                  <a:srgbClr val="0B2742"/>
                </a:solidFill>
              </a:rPr>
              <a:t>VERIFY</a:t>
            </a:r>
            <a:endParaRPr lang="en-US" sz="1300"/>
          </a:p>
        </p:txBody>
      </p:sp>
      <p:sp>
        <p:nvSpPr>
          <p:cNvPr id="15" name="Text 13"/>
          <p:cNvSpPr/>
          <p:nvPr/>
        </p:nvSpPr>
        <p:spPr>
          <a:xfrm>
            <a:off x="1024128" y="3977640"/>
            <a:ext cx="10149840" cy="777240"/>
          </a:xfrm>
          <a:prstGeom prst="rect">
            <a:avLst/>
          </a:prstGeom>
          <a:noFill/>
          <a:ln/>
        </p:spPr>
        <p:txBody>
          <a:bodyPr wrap="square" lIns="0" tIns="0" rIns="0" bIns="0" rtlCol="0" anchor="ctr"/>
          <a:lstStyle/>
          <a:p>
            <a:pPr marL="0" indent="0" algn="ctr">
              <a:buNone/>
            </a:pPr>
            <a:r>
              <a:rPr lang="en-US" sz="2400" b="1">
                <a:solidFill>
                  <a:srgbClr val="18232C"/>
                </a:solidFill>
              </a:rPr>
              <a:t>A new product can change the inventory, SDS access, storage, controls, emergency planning and training.</a:t>
            </a:r>
            <a:endParaRPr lang="en-US" sz="2400"/>
          </a:p>
        </p:txBody>
      </p:sp>
      <p:sp>
        <p:nvSpPr>
          <p:cNvPr id="25" name="Slide Number Placeholder 0"/>
          <p:cNvSpPr>
            <a:spLocks noGrp="1"/>
          </p:cNvSpPr>
          <p:nvPr>
            <p:ph type="sldNum" sz="quarter" idx="4294967295"/>
          </p:nvPr>
        </p:nvSpPr>
        <p:spPr>
          <a:xfrm>
            <a:off x="11759184" y="6446520"/>
            <a:ext cx="201168" cy="182880"/>
          </a:xfrm>
          <a:prstGeom prst="rect">
            <a:avLst/>
          </a:prstGeom>
          <a:extLst>
            <a:ext uri="{C572A759-6A51-4108-AA02-DFA0A04FC94B}">
              <ma14:wrappingTextBoxFlag xmlns="" xmlns:ma14="http://schemas.microsoft.com/office/mac/drawingml/2011/main" val="0"/>
            </a:ext>
          </a:extLst>
        </p:spPr>
        <p:txBody>
          <a:bodyPr/>
          <a:lstStyle>
            <a:lvl1pPr>
              <a:defRPr sz="800">
                <a:solidFill>
                  <a:srgbClr val="697783"/>
                </a:solidFill>
                <a:latin typeface="Aptos"/>
                <a:ea typeface="Aptos"/>
                <a:cs typeface="Aptos"/>
              </a:defRPr>
            </a:lvl1pPr>
          </a:lstStyle>
          <a:p>
            <a:pPr algn="r"/>
            <a:fld id="{F7021451-1387-4CA6-816F-3879F97B5CBC}" type="slidenum">
              <a:rPr lang="en-US" b="0"/>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1" cy="1"/>
          <a:chOff x="0" y="0"/>
          <a:chExt cx="1" cy="1"/>
        </a:xfrm>
      </p:grpSpPr>
      <p:sp>
        <p:nvSpPr>
          <p:cNvPr id="2" name="Text 0"/>
          <p:cNvSpPr/>
          <p:nvPr/>
        </p:nvSpPr>
        <p:spPr>
          <a:xfrm>
            <a:off x="594360" y="384048"/>
            <a:ext cx="10972800" cy="502920"/>
          </a:xfrm>
          <a:prstGeom prst="rect">
            <a:avLst/>
          </a:prstGeom>
          <a:noFill/>
          <a:ln/>
        </p:spPr>
        <p:txBody>
          <a:bodyPr wrap="square" lIns="0" tIns="0" rIns="0" bIns="0" rtlCol="0" anchor="ctr"/>
          <a:lstStyle/>
          <a:p>
            <a:pPr marL="0" indent="0">
              <a:buNone/>
            </a:pPr>
            <a:r>
              <a:rPr lang="en-US" sz="2800" b="1">
                <a:solidFill>
                  <a:srgbClr val="0B2742"/>
                </a:solidFill>
                <a:latin typeface="Aptos Display" pitchFamily="34" charset="0"/>
                <a:ea typeface="Aptos Display" pitchFamily="34" charset="-122"/>
                <a:cs typeface="Aptos Display" pitchFamily="34" charset="-120"/>
              </a:rPr>
              <a:t>Test the Program Where the Work Happens</a:t>
            </a:r>
            <a:endParaRPr lang="en-US" sz="2800"/>
          </a:p>
        </p:txBody>
      </p:sp>
      <p:sp>
        <p:nvSpPr>
          <p:cNvPr id="3" name="Text 1"/>
          <p:cNvSpPr/>
          <p:nvPr/>
        </p:nvSpPr>
        <p:spPr>
          <a:xfrm>
            <a:off x="713232" y="1417320"/>
            <a:ext cx="5349240" cy="960120"/>
          </a:xfrm>
          <a:prstGeom prst="rect">
            <a:avLst/>
          </a:prstGeom>
          <a:noFill/>
          <a:ln/>
        </p:spPr>
        <p:txBody>
          <a:bodyPr wrap="square" lIns="0" tIns="0" rIns="0" bIns="0" rtlCol="0" anchor="ctr"/>
          <a:lstStyle/>
          <a:p>
            <a:pPr marL="0" indent="0">
              <a:buNone/>
            </a:pPr>
            <a:r>
              <a:rPr lang="en-US" sz="2900" b="1">
                <a:solidFill>
                  <a:srgbClr val="18232C"/>
                </a:solidFill>
              </a:rPr>
              <a:t>Pick one chemical. Follow it from purchase to use.</a:t>
            </a:r>
            <a:endParaRPr lang="en-US" sz="2900"/>
          </a:p>
        </p:txBody>
      </p:sp>
      <p:sp>
        <p:nvSpPr>
          <p:cNvPr id="4" name="Text 2"/>
          <p:cNvSpPr/>
          <p:nvPr/>
        </p:nvSpPr>
        <p:spPr>
          <a:xfrm>
            <a:off x="914400" y="2743200"/>
            <a:ext cx="4937760" cy="283464"/>
          </a:xfrm>
          <a:prstGeom prst="rect">
            <a:avLst/>
          </a:prstGeom>
          <a:noFill/>
          <a:ln/>
        </p:spPr>
        <p:txBody>
          <a:bodyPr wrap="square" lIns="0" tIns="0" rIns="0" bIns="0" rtlCol="0" anchor="ctr"/>
          <a:lstStyle/>
          <a:p>
            <a:pPr marL="0" indent="0">
              <a:buNone/>
            </a:pPr>
            <a:r>
              <a:rPr lang="en-US" sz="1600">
                <a:solidFill>
                  <a:srgbClr val="5D6B75"/>
                </a:solidFill>
              </a:rPr>
              <a:t>Is it on the inventory?</a:t>
            </a:r>
            <a:endParaRPr lang="en-US" sz="1600"/>
          </a:p>
        </p:txBody>
      </p:sp>
      <p:sp>
        <p:nvSpPr>
          <p:cNvPr id="5" name="Text 3"/>
          <p:cNvSpPr/>
          <p:nvPr/>
        </p:nvSpPr>
        <p:spPr>
          <a:xfrm>
            <a:off x="914400" y="3236976"/>
            <a:ext cx="4937760" cy="283464"/>
          </a:xfrm>
          <a:prstGeom prst="rect">
            <a:avLst/>
          </a:prstGeom>
          <a:noFill/>
          <a:ln/>
        </p:spPr>
        <p:txBody>
          <a:bodyPr wrap="square" lIns="0" tIns="0" rIns="0" bIns="0" rtlCol="0" anchor="ctr"/>
          <a:lstStyle/>
          <a:p>
            <a:pPr marL="0" indent="0">
              <a:buNone/>
            </a:pPr>
            <a:r>
              <a:rPr lang="en-US" sz="1600">
                <a:solidFill>
                  <a:srgbClr val="5D6B75"/>
                </a:solidFill>
              </a:rPr>
              <a:t>Does the container match the SDS?</a:t>
            </a:r>
            <a:endParaRPr lang="en-US" sz="1600"/>
          </a:p>
        </p:txBody>
      </p:sp>
      <p:sp>
        <p:nvSpPr>
          <p:cNvPr id="6" name="Text 4"/>
          <p:cNvSpPr/>
          <p:nvPr/>
        </p:nvSpPr>
        <p:spPr>
          <a:xfrm>
            <a:off x="914400" y="3730752"/>
            <a:ext cx="4937760" cy="283464"/>
          </a:xfrm>
          <a:prstGeom prst="rect">
            <a:avLst/>
          </a:prstGeom>
          <a:noFill/>
          <a:ln/>
        </p:spPr>
        <p:txBody>
          <a:bodyPr wrap="square" lIns="0" tIns="0" rIns="0" bIns="0" rtlCol="0" anchor="ctr"/>
          <a:lstStyle/>
          <a:p>
            <a:pPr marL="0" indent="0">
              <a:buNone/>
            </a:pPr>
            <a:r>
              <a:rPr lang="en-US" sz="1600">
                <a:solidFill>
                  <a:srgbClr val="5D6B75"/>
                </a:solidFill>
              </a:rPr>
              <a:t>Can the user explain the hazards?</a:t>
            </a:r>
            <a:endParaRPr lang="en-US" sz="1600"/>
          </a:p>
        </p:txBody>
      </p:sp>
      <p:sp>
        <p:nvSpPr>
          <p:cNvPr id="7" name="Text 5"/>
          <p:cNvSpPr/>
          <p:nvPr/>
        </p:nvSpPr>
        <p:spPr>
          <a:xfrm>
            <a:off x="914400" y="4224528"/>
            <a:ext cx="4937760" cy="283464"/>
          </a:xfrm>
          <a:prstGeom prst="rect">
            <a:avLst/>
          </a:prstGeom>
          <a:noFill/>
          <a:ln/>
        </p:spPr>
        <p:txBody>
          <a:bodyPr wrap="square" lIns="0" tIns="0" rIns="0" bIns="0" rtlCol="0" anchor="ctr"/>
          <a:lstStyle/>
          <a:p>
            <a:pPr marL="0" indent="0">
              <a:buNone/>
            </a:pPr>
            <a:r>
              <a:rPr lang="en-US" sz="1600">
                <a:solidFill>
                  <a:srgbClr val="5D6B75"/>
                </a:solidFill>
              </a:rPr>
              <a:t>Are the controls present and working?</a:t>
            </a:r>
            <a:endParaRPr lang="en-US" sz="1600"/>
          </a:p>
        </p:txBody>
      </p:sp>
      <p:pic>
        <p:nvPicPr>
          <p:cNvPr id="9" name="Image 0" descr="/mnt/data/f52b3757bd.jpeg"/>
          <p:cNvPicPr>
            <a:picLocks noChangeAspect="1"/>
          </p:cNvPicPr>
          <p:nvPr/>
        </p:nvPicPr>
        <p:blipFill>
          <a:blip r:embed="rId3"/>
          <a:srcRect l="14762" r="14762"/>
          <a:stretch/>
        </p:blipFill>
        <p:spPr>
          <a:xfrm>
            <a:off x="6537960" y="1234440"/>
            <a:ext cx="5074920" cy="4800600"/>
          </a:xfrm>
          <a:prstGeom prst="rect">
            <a:avLst/>
          </a:prstGeom>
        </p:spPr>
      </p:pic>
      <p:sp>
        <p:nvSpPr>
          <p:cNvPr id="10" name="Shape 7"/>
          <p:cNvSpPr/>
          <p:nvPr/>
        </p:nvSpPr>
        <p:spPr>
          <a:xfrm>
            <a:off x="6537960" y="1234440"/>
            <a:ext cx="5074920" cy="4800600"/>
          </a:xfrm>
          <a:prstGeom prst="rect">
            <a:avLst/>
          </a:prstGeom>
          <a:solidFill>
            <a:srgbClr val="000000">
              <a:alpha val="0"/>
            </a:srgbClr>
          </a:solidFill>
          <a:ln w="12700">
            <a:solidFill>
              <a:srgbClr val="FFFFFF">
                <a:alpha val="40000"/>
              </a:srgbClr>
            </a:solidFill>
            <a:prstDash val="solid"/>
          </a:ln>
          <a:effectLst>
            <a:outerShdw blurRad="25400" dist="12700" dir="2700000" algn="bl" rotWithShape="0">
              <a:srgbClr val="000000">
                <a:alpha val="18000"/>
              </a:srgbClr>
            </a:outerShdw>
          </a:effectLst>
        </p:spPr>
        <p:txBody>
          <a:bodyPr/>
          <a:lstStyle/>
          <a:p>
            <a:endParaRPr lang="en-US"/>
          </a:p>
        </p:txBody>
      </p:sp>
      <p:sp>
        <p:nvSpPr>
          <p:cNvPr id="25" name="Slide Number Placeholder 0"/>
          <p:cNvSpPr>
            <a:spLocks noGrp="1"/>
          </p:cNvSpPr>
          <p:nvPr>
            <p:ph type="sldNum" sz="quarter" idx="4294967295"/>
          </p:nvPr>
        </p:nvSpPr>
        <p:spPr>
          <a:xfrm>
            <a:off x="11759184" y="6446520"/>
            <a:ext cx="201168" cy="182880"/>
          </a:xfrm>
          <a:prstGeom prst="rect">
            <a:avLst/>
          </a:prstGeom>
          <a:extLst>
            <a:ext uri="{C572A759-6A51-4108-AA02-DFA0A04FC94B}">
              <ma14:wrappingTextBoxFlag xmlns="" xmlns:ma14="http://schemas.microsoft.com/office/mac/drawingml/2011/main" val="0"/>
            </a:ext>
          </a:extLst>
        </p:spPr>
        <p:txBody>
          <a:bodyPr/>
          <a:lstStyle>
            <a:lvl1pPr>
              <a:defRPr sz="800">
                <a:solidFill>
                  <a:srgbClr val="697783"/>
                </a:solidFill>
                <a:latin typeface="Aptos"/>
                <a:ea typeface="Aptos"/>
                <a:cs typeface="Aptos"/>
              </a:defRPr>
            </a:lvl1pPr>
          </a:lstStyle>
          <a:p>
            <a:pPr algn="r"/>
            <a:fld id="{F7021451-1387-4CA6-816F-3879F97B5CBC}" type="slidenum">
              <a:rPr lang="en-US" b="0"/>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1" cy="1"/>
          <a:chOff x="0" y="0"/>
          <a:chExt cx="1" cy="1"/>
        </a:xfrm>
      </p:grpSpPr>
      <p:sp>
        <p:nvSpPr>
          <p:cNvPr id="2" name="Text 0"/>
          <p:cNvSpPr/>
          <p:nvPr/>
        </p:nvSpPr>
        <p:spPr>
          <a:xfrm>
            <a:off x="594360" y="384048"/>
            <a:ext cx="10972800" cy="502920"/>
          </a:xfrm>
          <a:prstGeom prst="rect">
            <a:avLst/>
          </a:prstGeom>
          <a:noFill/>
          <a:ln/>
        </p:spPr>
        <p:txBody>
          <a:bodyPr wrap="square" lIns="0" tIns="0" rIns="0" bIns="0" rtlCol="0" anchor="ctr"/>
          <a:lstStyle/>
          <a:p>
            <a:pPr marL="0" indent="0">
              <a:buNone/>
            </a:pPr>
            <a:r>
              <a:rPr lang="en-US" sz="2800" b="1">
                <a:solidFill>
                  <a:srgbClr val="0B2742"/>
                </a:solidFill>
                <a:latin typeface="Aptos Display" pitchFamily="34" charset="0"/>
                <a:ea typeface="Aptos Display" pitchFamily="34" charset="-122"/>
                <a:cs typeface="Aptos Display" pitchFamily="34" charset="-120"/>
              </a:rPr>
              <a:t>From Binder to Management System</a:t>
            </a:r>
            <a:endParaRPr lang="en-US" sz="2800"/>
          </a:p>
        </p:txBody>
      </p:sp>
      <p:sp>
        <p:nvSpPr>
          <p:cNvPr id="3" name="Shape 1"/>
          <p:cNvSpPr/>
          <p:nvPr/>
        </p:nvSpPr>
        <p:spPr>
          <a:xfrm>
            <a:off x="658368" y="1444752"/>
            <a:ext cx="3429000" cy="4206240"/>
          </a:xfrm>
          <a:prstGeom prst="roundRect">
            <a:avLst>
              <a:gd name="adj" fmla="val 2133"/>
            </a:avLst>
          </a:prstGeom>
          <a:solidFill>
            <a:srgbClr val="FFFFFF"/>
          </a:solidFill>
          <a:ln w="25400">
            <a:solidFill>
              <a:srgbClr val="5D6B75"/>
            </a:solidFill>
            <a:prstDash val="solid"/>
          </a:ln>
          <a:effectLst>
            <a:outerShdw blurRad="19050" dist="6350" dir="2700000" algn="bl" rotWithShape="0">
              <a:srgbClr val="000000">
                <a:alpha val="12000"/>
              </a:srgbClr>
            </a:outerShdw>
          </a:effectLst>
        </p:spPr>
        <p:txBody>
          <a:bodyPr/>
          <a:lstStyle/>
          <a:p>
            <a:endParaRPr lang="en-US"/>
          </a:p>
        </p:txBody>
      </p:sp>
      <p:sp>
        <p:nvSpPr>
          <p:cNvPr id="4" name="Text 2"/>
          <p:cNvSpPr/>
          <p:nvPr/>
        </p:nvSpPr>
        <p:spPr>
          <a:xfrm>
            <a:off x="886968" y="1737360"/>
            <a:ext cx="2971800" cy="411480"/>
          </a:xfrm>
          <a:prstGeom prst="rect">
            <a:avLst/>
          </a:prstGeom>
          <a:noFill/>
          <a:ln/>
        </p:spPr>
        <p:txBody>
          <a:bodyPr wrap="square" lIns="0" tIns="0" rIns="0" bIns="0" rtlCol="0" anchor="ctr"/>
          <a:lstStyle/>
          <a:p>
            <a:pPr marL="0" indent="0" algn="ctr">
              <a:buNone/>
            </a:pPr>
            <a:r>
              <a:rPr lang="en-US" sz="2100" b="1">
                <a:solidFill>
                  <a:srgbClr val="5D6B75"/>
                </a:solidFill>
              </a:rPr>
              <a:t>DOCUMENTS</a:t>
            </a:r>
            <a:endParaRPr lang="en-US" sz="2100"/>
          </a:p>
        </p:txBody>
      </p:sp>
      <p:sp>
        <p:nvSpPr>
          <p:cNvPr id="5" name="Text 3"/>
          <p:cNvSpPr/>
          <p:nvPr/>
        </p:nvSpPr>
        <p:spPr>
          <a:xfrm>
            <a:off x="1069848" y="2606040"/>
            <a:ext cx="2606040" cy="1920240"/>
          </a:xfrm>
          <a:prstGeom prst="rect">
            <a:avLst/>
          </a:prstGeom>
          <a:noFill/>
          <a:ln/>
        </p:spPr>
        <p:txBody>
          <a:bodyPr wrap="square" lIns="0" tIns="0" rIns="0" bIns="0" rtlCol="0" anchor="ctr"/>
          <a:lstStyle/>
          <a:p>
            <a:pPr marL="0" indent="0" algn="ctr">
              <a:buNone/>
            </a:pPr>
            <a:r>
              <a:rPr lang="en-US" sz="1800">
                <a:solidFill>
                  <a:srgbClr val="18232C"/>
                </a:solidFill>
              </a:rPr>
              <a:t>Inventory exists</a:t>
            </a:r>
            <a:endParaRPr lang="en-US" sz="1800"/>
          </a:p>
          <a:p>
            <a:pPr marL="0" indent="0" algn="ctr">
              <a:buNone/>
            </a:pPr>
            <a:r>
              <a:rPr lang="en-US" sz="1800">
                <a:solidFill>
                  <a:srgbClr val="18232C"/>
                </a:solidFill>
              </a:rPr>
              <a:t>SDSs collected</a:t>
            </a:r>
            <a:endParaRPr lang="en-US" sz="1800"/>
          </a:p>
          <a:p>
            <a:pPr marL="0" indent="0" algn="ctr">
              <a:buNone/>
            </a:pPr>
            <a:r>
              <a:rPr lang="en-US" sz="1800">
                <a:solidFill>
                  <a:srgbClr val="18232C"/>
                </a:solidFill>
              </a:rPr>
              <a:t>Program written</a:t>
            </a:r>
            <a:endParaRPr lang="en-US" sz="1800"/>
          </a:p>
        </p:txBody>
      </p:sp>
      <p:sp>
        <p:nvSpPr>
          <p:cNvPr id="6" name="Shape 4"/>
          <p:cNvSpPr/>
          <p:nvPr/>
        </p:nvSpPr>
        <p:spPr>
          <a:xfrm>
            <a:off x="4480560" y="1444752"/>
            <a:ext cx="3429000" cy="4206240"/>
          </a:xfrm>
          <a:prstGeom prst="roundRect">
            <a:avLst>
              <a:gd name="adj" fmla="val 2133"/>
            </a:avLst>
          </a:prstGeom>
          <a:solidFill>
            <a:srgbClr val="FFFFFF"/>
          </a:solidFill>
          <a:ln w="25400">
            <a:solidFill>
              <a:srgbClr val="145A7A"/>
            </a:solidFill>
            <a:prstDash val="solid"/>
          </a:ln>
          <a:effectLst>
            <a:outerShdw blurRad="19050" dist="6350" dir="2700000" algn="bl" rotWithShape="0">
              <a:srgbClr val="000000">
                <a:alpha val="12000"/>
              </a:srgbClr>
            </a:outerShdw>
          </a:effectLst>
        </p:spPr>
        <p:txBody>
          <a:bodyPr/>
          <a:lstStyle/>
          <a:p>
            <a:endParaRPr lang="en-US"/>
          </a:p>
        </p:txBody>
      </p:sp>
      <p:sp>
        <p:nvSpPr>
          <p:cNvPr id="7" name="Text 5"/>
          <p:cNvSpPr/>
          <p:nvPr/>
        </p:nvSpPr>
        <p:spPr>
          <a:xfrm>
            <a:off x="4709160" y="1737360"/>
            <a:ext cx="2971800" cy="411480"/>
          </a:xfrm>
          <a:prstGeom prst="rect">
            <a:avLst/>
          </a:prstGeom>
          <a:noFill/>
          <a:ln/>
        </p:spPr>
        <p:txBody>
          <a:bodyPr wrap="square" lIns="0" tIns="0" rIns="0" bIns="0" rtlCol="0" anchor="ctr"/>
          <a:lstStyle/>
          <a:p>
            <a:pPr marL="0" indent="0" algn="ctr">
              <a:buNone/>
            </a:pPr>
            <a:r>
              <a:rPr lang="en-US" sz="2100" b="1">
                <a:solidFill>
                  <a:srgbClr val="145A7A"/>
                </a:solidFill>
              </a:rPr>
              <a:t>ACCESS</a:t>
            </a:r>
            <a:endParaRPr lang="en-US" sz="2100"/>
          </a:p>
        </p:txBody>
      </p:sp>
      <p:sp>
        <p:nvSpPr>
          <p:cNvPr id="8" name="Text 6"/>
          <p:cNvSpPr/>
          <p:nvPr/>
        </p:nvSpPr>
        <p:spPr>
          <a:xfrm>
            <a:off x="4892040" y="2606040"/>
            <a:ext cx="2606040" cy="1920240"/>
          </a:xfrm>
          <a:prstGeom prst="rect">
            <a:avLst/>
          </a:prstGeom>
          <a:noFill/>
          <a:ln/>
        </p:spPr>
        <p:txBody>
          <a:bodyPr wrap="square" lIns="0" tIns="0" rIns="0" bIns="0" rtlCol="0" anchor="ctr"/>
          <a:lstStyle/>
          <a:p>
            <a:pPr marL="0" indent="0" algn="ctr">
              <a:buNone/>
            </a:pPr>
            <a:r>
              <a:rPr lang="en-US" sz="1800">
                <a:solidFill>
                  <a:srgbClr val="18232C"/>
                </a:solidFill>
              </a:rPr>
              <a:t>Labels readable</a:t>
            </a:r>
            <a:endParaRPr lang="en-US" sz="1800"/>
          </a:p>
          <a:p>
            <a:pPr marL="0" indent="0" algn="ctr">
              <a:buNone/>
            </a:pPr>
            <a:r>
              <a:rPr lang="en-US" sz="1800">
                <a:solidFill>
                  <a:srgbClr val="18232C"/>
                </a:solidFill>
              </a:rPr>
              <a:t>SDSs reachable</a:t>
            </a:r>
            <a:endParaRPr lang="en-US" sz="1800"/>
          </a:p>
          <a:p>
            <a:pPr marL="0" indent="0" algn="ctr">
              <a:buNone/>
            </a:pPr>
            <a:r>
              <a:rPr lang="en-US" sz="1800">
                <a:solidFill>
                  <a:srgbClr val="18232C"/>
                </a:solidFill>
              </a:rPr>
              <a:t>Training delivered</a:t>
            </a:r>
            <a:endParaRPr lang="en-US" sz="1800"/>
          </a:p>
        </p:txBody>
      </p:sp>
      <p:sp>
        <p:nvSpPr>
          <p:cNvPr id="9" name="Shape 7"/>
          <p:cNvSpPr/>
          <p:nvPr/>
        </p:nvSpPr>
        <p:spPr>
          <a:xfrm>
            <a:off x="8302752" y="1444752"/>
            <a:ext cx="3429000" cy="4206240"/>
          </a:xfrm>
          <a:prstGeom prst="roundRect">
            <a:avLst>
              <a:gd name="adj" fmla="val 2133"/>
            </a:avLst>
          </a:prstGeom>
          <a:solidFill>
            <a:srgbClr val="FFFFFF"/>
          </a:solidFill>
          <a:ln w="25400">
            <a:solidFill>
              <a:srgbClr val="3D7A57"/>
            </a:solidFill>
            <a:prstDash val="solid"/>
          </a:ln>
          <a:effectLst>
            <a:outerShdw blurRad="19050" dist="6350" dir="2700000" algn="bl" rotWithShape="0">
              <a:srgbClr val="000000">
                <a:alpha val="12000"/>
              </a:srgbClr>
            </a:outerShdw>
          </a:effectLst>
        </p:spPr>
        <p:txBody>
          <a:bodyPr/>
          <a:lstStyle/>
          <a:p>
            <a:endParaRPr lang="en-US"/>
          </a:p>
        </p:txBody>
      </p:sp>
      <p:sp>
        <p:nvSpPr>
          <p:cNvPr id="10" name="Text 8"/>
          <p:cNvSpPr/>
          <p:nvPr/>
        </p:nvSpPr>
        <p:spPr>
          <a:xfrm>
            <a:off x="8531352" y="1737360"/>
            <a:ext cx="2971800" cy="411480"/>
          </a:xfrm>
          <a:prstGeom prst="rect">
            <a:avLst/>
          </a:prstGeom>
          <a:noFill/>
          <a:ln/>
        </p:spPr>
        <p:txBody>
          <a:bodyPr wrap="square" lIns="0" tIns="0" rIns="0" bIns="0" rtlCol="0" anchor="ctr"/>
          <a:lstStyle/>
          <a:p>
            <a:pPr marL="0" indent="0" algn="ctr">
              <a:buNone/>
            </a:pPr>
            <a:r>
              <a:rPr lang="en-US" sz="2100" b="1">
                <a:solidFill>
                  <a:srgbClr val="3D7A57"/>
                </a:solidFill>
              </a:rPr>
              <a:t>DECISIONS</a:t>
            </a:r>
            <a:endParaRPr lang="en-US" sz="2100"/>
          </a:p>
        </p:txBody>
      </p:sp>
      <p:sp>
        <p:nvSpPr>
          <p:cNvPr id="11" name="Text 9"/>
          <p:cNvSpPr/>
          <p:nvPr/>
        </p:nvSpPr>
        <p:spPr>
          <a:xfrm>
            <a:off x="8714232" y="2606040"/>
            <a:ext cx="2606040" cy="1920240"/>
          </a:xfrm>
          <a:prstGeom prst="rect">
            <a:avLst/>
          </a:prstGeom>
          <a:noFill/>
          <a:ln/>
        </p:spPr>
        <p:txBody>
          <a:bodyPr wrap="square" lIns="0" tIns="0" rIns="0" bIns="0" rtlCol="0" anchor="ctr"/>
          <a:lstStyle/>
          <a:p>
            <a:pPr marL="0" indent="0" algn="ctr">
              <a:buNone/>
            </a:pPr>
            <a:r>
              <a:rPr lang="en-US" sz="1800">
                <a:solidFill>
                  <a:srgbClr val="18232C"/>
                </a:solidFill>
              </a:rPr>
              <a:t>Purchasing controlled</a:t>
            </a:r>
            <a:endParaRPr lang="en-US" sz="1800"/>
          </a:p>
          <a:p>
            <a:pPr marL="0" indent="0" algn="ctr">
              <a:buNone/>
            </a:pPr>
            <a:r>
              <a:rPr lang="en-US" sz="1800">
                <a:solidFill>
                  <a:srgbClr val="18232C"/>
                </a:solidFill>
              </a:rPr>
              <a:t>Controls verified</a:t>
            </a:r>
            <a:endParaRPr lang="en-US" sz="1800"/>
          </a:p>
          <a:p>
            <a:pPr marL="0" indent="0" algn="ctr">
              <a:buNone/>
            </a:pPr>
            <a:r>
              <a:rPr lang="en-US" sz="1800">
                <a:solidFill>
                  <a:srgbClr val="18232C"/>
                </a:solidFill>
              </a:rPr>
              <a:t>Changes managed</a:t>
            </a:r>
            <a:endParaRPr lang="en-US" sz="1800"/>
          </a:p>
        </p:txBody>
      </p:sp>
      <p:sp>
        <p:nvSpPr>
          <p:cNvPr id="12" name="Text 10"/>
          <p:cNvSpPr/>
          <p:nvPr/>
        </p:nvSpPr>
        <p:spPr>
          <a:xfrm>
            <a:off x="1920240" y="5925312"/>
            <a:ext cx="8366760" cy="320040"/>
          </a:xfrm>
          <a:prstGeom prst="rect">
            <a:avLst/>
          </a:prstGeom>
          <a:noFill/>
          <a:ln/>
        </p:spPr>
        <p:txBody>
          <a:bodyPr wrap="square" lIns="0" tIns="0" rIns="0" bIns="0" rtlCol="0" anchor="ctr"/>
          <a:lstStyle/>
          <a:p>
            <a:pPr marL="0" indent="0" algn="ctr">
              <a:buNone/>
            </a:pPr>
            <a:r>
              <a:rPr lang="en-US" sz="1800" b="1">
                <a:solidFill>
                  <a:srgbClr val="C23B2A"/>
                </a:solidFill>
              </a:rPr>
              <a:t>Compliance is the floor. Reliable decisions are the outcome.</a:t>
            </a:r>
            <a:endParaRPr lang="en-US" sz="1800"/>
          </a:p>
        </p:txBody>
      </p:sp>
      <p:sp>
        <p:nvSpPr>
          <p:cNvPr id="25" name="Slide Number Placeholder 0"/>
          <p:cNvSpPr>
            <a:spLocks noGrp="1"/>
          </p:cNvSpPr>
          <p:nvPr>
            <p:ph type="sldNum" sz="quarter" idx="4294967295"/>
          </p:nvPr>
        </p:nvSpPr>
        <p:spPr>
          <a:xfrm>
            <a:off x="11759184" y="6446520"/>
            <a:ext cx="201168" cy="182880"/>
          </a:xfrm>
          <a:prstGeom prst="rect">
            <a:avLst/>
          </a:prstGeom>
          <a:extLst>
            <a:ext uri="{C572A759-6A51-4108-AA02-DFA0A04FC94B}">
              <ma14:wrappingTextBoxFlag xmlns="" xmlns:ma14="http://schemas.microsoft.com/office/mac/drawingml/2011/main" val="0"/>
            </a:ext>
          </a:extLst>
        </p:spPr>
        <p:txBody>
          <a:bodyPr/>
          <a:lstStyle>
            <a:lvl1pPr>
              <a:defRPr sz="800">
                <a:solidFill>
                  <a:srgbClr val="697783"/>
                </a:solidFill>
                <a:latin typeface="Aptos"/>
                <a:ea typeface="Aptos"/>
                <a:cs typeface="Aptos"/>
              </a:defRPr>
            </a:lvl1pPr>
          </a:lstStyle>
          <a:p>
            <a:pPr algn="r"/>
            <a:fld id="{F7021451-1387-4CA6-816F-3879F97B5CBC}" type="slidenum">
              <a:rPr lang="en-US" b="0"/>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1" cy="1"/>
          <a:chOff x="0" y="0"/>
          <a:chExt cx="1" cy="1"/>
        </a:xfrm>
      </p:grpSpPr>
      <p:pic>
        <p:nvPicPr>
          <p:cNvPr id="2" name="Image 0" descr="/mnt/data/f52b3757bd.jpeg"/>
          <p:cNvPicPr>
            <a:picLocks noChangeAspect="1"/>
          </p:cNvPicPr>
          <p:nvPr/>
        </p:nvPicPr>
        <p:blipFill>
          <a:blip r:embed="rId3"/>
          <a:srcRect t="7811" b="7811"/>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B2742">
              <a:alpha val="65000"/>
            </a:srgbClr>
          </a:solidFill>
          <a:ln w="12700">
            <a:solidFill>
              <a:srgbClr val="333333">
                <a:alpha val="0"/>
              </a:srgbClr>
            </a:solidFill>
            <a:prstDash val="solid"/>
          </a:ln>
        </p:spPr>
        <p:txBody>
          <a:bodyPr/>
          <a:lstStyle/>
          <a:p>
            <a:endParaRPr lang="en-US"/>
          </a:p>
        </p:txBody>
      </p:sp>
      <p:sp>
        <p:nvSpPr>
          <p:cNvPr id="4" name="Text 1"/>
          <p:cNvSpPr/>
          <p:nvPr/>
        </p:nvSpPr>
        <p:spPr>
          <a:xfrm>
            <a:off x="731520" y="640080"/>
            <a:ext cx="6492240" cy="594360"/>
          </a:xfrm>
          <a:prstGeom prst="rect">
            <a:avLst/>
          </a:prstGeom>
          <a:noFill/>
          <a:ln/>
        </p:spPr>
        <p:txBody>
          <a:bodyPr wrap="square" lIns="0" tIns="0" rIns="0" bIns="0" rtlCol="0" anchor="ctr"/>
          <a:lstStyle/>
          <a:p>
            <a:pPr marL="0" indent="0">
              <a:buNone/>
            </a:pPr>
            <a:r>
              <a:rPr lang="en-US" sz="3400" b="1">
                <a:solidFill>
                  <a:srgbClr val="FFFFFF"/>
                </a:solidFill>
              </a:rPr>
              <a:t>TOMORROW MORNING...</a:t>
            </a:r>
            <a:endParaRPr lang="en-US" sz="3400"/>
          </a:p>
        </p:txBody>
      </p:sp>
      <p:sp>
        <p:nvSpPr>
          <p:cNvPr id="5" name="Shape 2"/>
          <p:cNvSpPr/>
          <p:nvPr/>
        </p:nvSpPr>
        <p:spPr>
          <a:xfrm>
            <a:off x="868680" y="1600200"/>
            <a:ext cx="4892040" cy="658368"/>
          </a:xfrm>
          <a:prstGeom prst="roundRect">
            <a:avLst>
              <a:gd name="adj" fmla="val 8333"/>
            </a:avLst>
          </a:prstGeom>
          <a:solidFill>
            <a:srgbClr val="FFFFFF">
              <a:alpha val="90000"/>
            </a:srgbClr>
          </a:solidFill>
          <a:ln w="12700">
            <a:solidFill>
              <a:srgbClr val="FFFFFF">
                <a:alpha val="50000"/>
              </a:srgbClr>
            </a:solidFill>
            <a:prstDash val="solid"/>
          </a:ln>
        </p:spPr>
        <p:txBody>
          <a:bodyPr/>
          <a:lstStyle/>
          <a:p>
            <a:endParaRPr lang="en-US"/>
          </a:p>
        </p:txBody>
      </p:sp>
      <p:sp>
        <p:nvSpPr>
          <p:cNvPr id="6" name="Text 3"/>
          <p:cNvSpPr/>
          <p:nvPr/>
        </p:nvSpPr>
        <p:spPr>
          <a:xfrm>
            <a:off x="1051560" y="1773936"/>
            <a:ext cx="274320" cy="228600"/>
          </a:xfrm>
          <a:prstGeom prst="rect">
            <a:avLst/>
          </a:prstGeom>
          <a:noFill/>
          <a:ln/>
        </p:spPr>
        <p:txBody>
          <a:bodyPr wrap="square" lIns="0" tIns="0" rIns="0" bIns="0" rtlCol="0" anchor="ctr"/>
          <a:lstStyle/>
          <a:p>
            <a:pPr marL="0" indent="0">
              <a:buNone/>
            </a:pPr>
            <a:r>
              <a:rPr lang="en-US" sz="1600" b="1">
                <a:solidFill>
                  <a:srgbClr val="3D7A57"/>
                </a:solidFill>
              </a:rPr>
              <a:t>✓</a:t>
            </a:r>
            <a:endParaRPr lang="en-US" sz="1600"/>
          </a:p>
        </p:txBody>
      </p:sp>
      <p:sp>
        <p:nvSpPr>
          <p:cNvPr id="7" name="Text 4"/>
          <p:cNvSpPr/>
          <p:nvPr/>
        </p:nvSpPr>
        <p:spPr>
          <a:xfrm>
            <a:off x="1435608" y="1746504"/>
            <a:ext cx="4114800" cy="310896"/>
          </a:xfrm>
          <a:prstGeom prst="rect">
            <a:avLst/>
          </a:prstGeom>
          <a:noFill/>
          <a:ln/>
        </p:spPr>
        <p:txBody>
          <a:bodyPr wrap="square" lIns="0" tIns="0" rIns="0" bIns="0" rtlCol="0" anchor="ctr"/>
          <a:lstStyle/>
          <a:p>
            <a:pPr marL="0" indent="0">
              <a:buNone/>
            </a:pPr>
            <a:r>
              <a:rPr lang="en-US" sz="1500" b="1">
                <a:solidFill>
                  <a:srgbClr val="0B2742"/>
                </a:solidFill>
              </a:rPr>
              <a:t>Can employees locate an SDS quickly?</a:t>
            </a:r>
            <a:endParaRPr lang="en-US" sz="1500"/>
          </a:p>
        </p:txBody>
      </p:sp>
      <p:sp>
        <p:nvSpPr>
          <p:cNvPr id="8" name="Shape 5"/>
          <p:cNvSpPr/>
          <p:nvPr/>
        </p:nvSpPr>
        <p:spPr>
          <a:xfrm>
            <a:off x="6263640" y="1600200"/>
            <a:ext cx="4892040" cy="658368"/>
          </a:xfrm>
          <a:prstGeom prst="roundRect">
            <a:avLst>
              <a:gd name="adj" fmla="val 8333"/>
            </a:avLst>
          </a:prstGeom>
          <a:solidFill>
            <a:srgbClr val="FFFFFF">
              <a:alpha val="90000"/>
            </a:srgbClr>
          </a:solidFill>
          <a:ln w="12700">
            <a:solidFill>
              <a:srgbClr val="FFFFFF">
                <a:alpha val="50000"/>
              </a:srgbClr>
            </a:solidFill>
            <a:prstDash val="solid"/>
          </a:ln>
        </p:spPr>
        <p:txBody>
          <a:bodyPr/>
          <a:lstStyle/>
          <a:p>
            <a:endParaRPr lang="en-US"/>
          </a:p>
        </p:txBody>
      </p:sp>
      <p:sp>
        <p:nvSpPr>
          <p:cNvPr id="9" name="Text 6"/>
          <p:cNvSpPr/>
          <p:nvPr/>
        </p:nvSpPr>
        <p:spPr>
          <a:xfrm>
            <a:off x="6446520" y="1773936"/>
            <a:ext cx="274320" cy="228600"/>
          </a:xfrm>
          <a:prstGeom prst="rect">
            <a:avLst/>
          </a:prstGeom>
          <a:noFill/>
          <a:ln/>
        </p:spPr>
        <p:txBody>
          <a:bodyPr wrap="square" lIns="0" tIns="0" rIns="0" bIns="0" rtlCol="0" anchor="ctr"/>
          <a:lstStyle/>
          <a:p>
            <a:pPr marL="0" indent="0">
              <a:buNone/>
            </a:pPr>
            <a:r>
              <a:rPr lang="en-US" sz="1600" b="1">
                <a:solidFill>
                  <a:srgbClr val="3D7A57"/>
                </a:solidFill>
              </a:rPr>
              <a:t>✓</a:t>
            </a:r>
            <a:endParaRPr lang="en-US" sz="1600"/>
          </a:p>
        </p:txBody>
      </p:sp>
      <p:sp>
        <p:nvSpPr>
          <p:cNvPr id="10" name="Text 7"/>
          <p:cNvSpPr/>
          <p:nvPr/>
        </p:nvSpPr>
        <p:spPr>
          <a:xfrm>
            <a:off x="6830568" y="1746504"/>
            <a:ext cx="4114800" cy="310896"/>
          </a:xfrm>
          <a:prstGeom prst="rect">
            <a:avLst/>
          </a:prstGeom>
          <a:noFill/>
          <a:ln/>
        </p:spPr>
        <p:txBody>
          <a:bodyPr wrap="square" lIns="0" tIns="0" rIns="0" bIns="0" rtlCol="0" anchor="ctr"/>
          <a:lstStyle/>
          <a:p>
            <a:pPr marL="0" indent="0">
              <a:buNone/>
            </a:pPr>
            <a:r>
              <a:rPr lang="en-US" sz="1500" b="1">
                <a:solidFill>
                  <a:srgbClr val="0B2742"/>
                </a:solidFill>
              </a:rPr>
              <a:t>Are secondary containers labeled?</a:t>
            </a:r>
            <a:endParaRPr lang="en-US" sz="1500"/>
          </a:p>
        </p:txBody>
      </p:sp>
      <p:sp>
        <p:nvSpPr>
          <p:cNvPr id="11" name="Shape 8"/>
          <p:cNvSpPr/>
          <p:nvPr/>
        </p:nvSpPr>
        <p:spPr>
          <a:xfrm>
            <a:off x="868680" y="2560320"/>
            <a:ext cx="4892040" cy="658368"/>
          </a:xfrm>
          <a:prstGeom prst="roundRect">
            <a:avLst>
              <a:gd name="adj" fmla="val 8333"/>
            </a:avLst>
          </a:prstGeom>
          <a:solidFill>
            <a:srgbClr val="FFFFFF">
              <a:alpha val="90000"/>
            </a:srgbClr>
          </a:solidFill>
          <a:ln w="12700">
            <a:solidFill>
              <a:srgbClr val="FFFFFF">
                <a:alpha val="50000"/>
              </a:srgbClr>
            </a:solidFill>
            <a:prstDash val="solid"/>
          </a:ln>
        </p:spPr>
        <p:txBody>
          <a:bodyPr/>
          <a:lstStyle/>
          <a:p>
            <a:endParaRPr lang="en-US"/>
          </a:p>
        </p:txBody>
      </p:sp>
      <p:sp>
        <p:nvSpPr>
          <p:cNvPr id="12" name="Text 9"/>
          <p:cNvSpPr/>
          <p:nvPr/>
        </p:nvSpPr>
        <p:spPr>
          <a:xfrm>
            <a:off x="1051560" y="2734056"/>
            <a:ext cx="274320" cy="228600"/>
          </a:xfrm>
          <a:prstGeom prst="rect">
            <a:avLst/>
          </a:prstGeom>
          <a:noFill/>
          <a:ln/>
        </p:spPr>
        <p:txBody>
          <a:bodyPr wrap="square" lIns="0" tIns="0" rIns="0" bIns="0" rtlCol="0" anchor="ctr"/>
          <a:lstStyle/>
          <a:p>
            <a:pPr marL="0" indent="0">
              <a:buNone/>
            </a:pPr>
            <a:r>
              <a:rPr lang="en-US" sz="1600" b="1">
                <a:solidFill>
                  <a:srgbClr val="3D7A57"/>
                </a:solidFill>
              </a:rPr>
              <a:t>✓</a:t>
            </a:r>
            <a:endParaRPr lang="en-US" sz="1600"/>
          </a:p>
        </p:txBody>
      </p:sp>
      <p:sp>
        <p:nvSpPr>
          <p:cNvPr id="13" name="Text 10"/>
          <p:cNvSpPr/>
          <p:nvPr/>
        </p:nvSpPr>
        <p:spPr>
          <a:xfrm>
            <a:off x="1435608" y="2706624"/>
            <a:ext cx="4114800" cy="310896"/>
          </a:xfrm>
          <a:prstGeom prst="rect">
            <a:avLst/>
          </a:prstGeom>
          <a:noFill/>
          <a:ln/>
        </p:spPr>
        <p:txBody>
          <a:bodyPr wrap="square" lIns="0" tIns="0" rIns="0" bIns="0" rtlCol="0" anchor="ctr"/>
          <a:lstStyle/>
          <a:p>
            <a:pPr marL="0" indent="0">
              <a:buNone/>
            </a:pPr>
            <a:r>
              <a:rPr lang="en-US" sz="1500" b="1">
                <a:solidFill>
                  <a:srgbClr val="0B2742"/>
                </a:solidFill>
              </a:rPr>
              <a:t>Does the inventory match reality?</a:t>
            </a:r>
            <a:endParaRPr lang="en-US" sz="1500"/>
          </a:p>
        </p:txBody>
      </p:sp>
      <p:sp>
        <p:nvSpPr>
          <p:cNvPr id="14" name="Shape 11"/>
          <p:cNvSpPr/>
          <p:nvPr/>
        </p:nvSpPr>
        <p:spPr>
          <a:xfrm>
            <a:off x="6263640" y="2560320"/>
            <a:ext cx="4892040" cy="658368"/>
          </a:xfrm>
          <a:prstGeom prst="roundRect">
            <a:avLst>
              <a:gd name="adj" fmla="val 8333"/>
            </a:avLst>
          </a:prstGeom>
          <a:solidFill>
            <a:srgbClr val="FFFFFF">
              <a:alpha val="90000"/>
            </a:srgbClr>
          </a:solidFill>
          <a:ln w="12700">
            <a:solidFill>
              <a:srgbClr val="FFFFFF">
                <a:alpha val="50000"/>
              </a:srgbClr>
            </a:solidFill>
            <a:prstDash val="solid"/>
          </a:ln>
        </p:spPr>
        <p:txBody>
          <a:bodyPr/>
          <a:lstStyle/>
          <a:p>
            <a:endParaRPr lang="en-US"/>
          </a:p>
        </p:txBody>
      </p:sp>
      <p:sp>
        <p:nvSpPr>
          <p:cNvPr id="15" name="Text 12"/>
          <p:cNvSpPr/>
          <p:nvPr/>
        </p:nvSpPr>
        <p:spPr>
          <a:xfrm>
            <a:off x="6446520" y="2734056"/>
            <a:ext cx="274320" cy="228600"/>
          </a:xfrm>
          <a:prstGeom prst="rect">
            <a:avLst/>
          </a:prstGeom>
          <a:noFill/>
          <a:ln/>
        </p:spPr>
        <p:txBody>
          <a:bodyPr wrap="square" lIns="0" tIns="0" rIns="0" bIns="0" rtlCol="0" anchor="ctr"/>
          <a:lstStyle/>
          <a:p>
            <a:pPr marL="0" indent="0">
              <a:buNone/>
            </a:pPr>
            <a:r>
              <a:rPr lang="en-US" sz="1600" b="1">
                <a:solidFill>
                  <a:srgbClr val="3D7A57"/>
                </a:solidFill>
              </a:rPr>
              <a:t>✓</a:t>
            </a:r>
            <a:endParaRPr lang="en-US" sz="1600"/>
          </a:p>
        </p:txBody>
      </p:sp>
      <p:sp>
        <p:nvSpPr>
          <p:cNvPr id="16" name="Text 13"/>
          <p:cNvSpPr/>
          <p:nvPr/>
        </p:nvSpPr>
        <p:spPr>
          <a:xfrm>
            <a:off x="6830568" y="2706624"/>
            <a:ext cx="4114800" cy="310896"/>
          </a:xfrm>
          <a:prstGeom prst="rect">
            <a:avLst/>
          </a:prstGeom>
          <a:noFill/>
          <a:ln/>
        </p:spPr>
        <p:txBody>
          <a:bodyPr wrap="square" lIns="0" tIns="0" rIns="0" bIns="0" rtlCol="0" anchor="ctr"/>
          <a:lstStyle/>
          <a:p>
            <a:pPr marL="0" indent="0">
              <a:buNone/>
            </a:pPr>
            <a:r>
              <a:rPr lang="en-US" sz="1500" b="1">
                <a:solidFill>
                  <a:srgbClr val="0B2742"/>
                </a:solidFill>
              </a:rPr>
              <a:t>Are flammables and oxidizers stored correctly?</a:t>
            </a:r>
            <a:endParaRPr lang="en-US" sz="1500"/>
          </a:p>
        </p:txBody>
      </p:sp>
      <p:sp>
        <p:nvSpPr>
          <p:cNvPr id="17" name="Shape 14"/>
          <p:cNvSpPr/>
          <p:nvPr/>
        </p:nvSpPr>
        <p:spPr>
          <a:xfrm>
            <a:off x="868680" y="3520440"/>
            <a:ext cx="4892040" cy="658368"/>
          </a:xfrm>
          <a:prstGeom prst="roundRect">
            <a:avLst>
              <a:gd name="adj" fmla="val 8333"/>
            </a:avLst>
          </a:prstGeom>
          <a:solidFill>
            <a:srgbClr val="FFFFFF">
              <a:alpha val="90000"/>
            </a:srgbClr>
          </a:solidFill>
          <a:ln w="12700">
            <a:solidFill>
              <a:srgbClr val="FFFFFF">
                <a:alpha val="50000"/>
              </a:srgbClr>
            </a:solidFill>
            <a:prstDash val="solid"/>
          </a:ln>
        </p:spPr>
        <p:txBody>
          <a:bodyPr/>
          <a:lstStyle/>
          <a:p>
            <a:endParaRPr lang="en-US"/>
          </a:p>
        </p:txBody>
      </p:sp>
      <p:sp>
        <p:nvSpPr>
          <p:cNvPr id="18" name="Text 15"/>
          <p:cNvSpPr/>
          <p:nvPr/>
        </p:nvSpPr>
        <p:spPr>
          <a:xfrm>
            <a:off x="1051560" y="3694176"/>
            <a:ext cx="274320" cy="228600"/>
          </a:xfrm>
          <a:prstGeom prst="rect">
            <a:avLst/>
          </a:prstGeom>
          <a:noFill/>
          <a:ln/>
        </p:spPr>
        <p:txBody>
          <a:bodyPr wrap="square" lIns="0" tIns="0" rIns="0" bIns="0" rtlCol="0" anchor="ctr"/>
          <a:lstStyle/>
          <a:p>
            <a:pPr marL="0" indent="0">
              <a:buNone/>
            </a:pPr>
            <a:r>
              <a:rPr lang="en-US" sz="1600" b="1">
                <a:solidFill>
                  <a:srgbClr val="3D7A57"/>
                </a:solidFill>
              </a:rPr>
              <a:t>✓</a:t>
            </a:r>
            <a:endParaRPr lang="en-US" sz="1600"/>
          </a:p>
        </p:txBody>
      </p:sp>
      <p:sp>
        <p:nvSpPr>
          <p:cNvPr id="19" name="Text 16"/>
          <p:cNvSpPr/>
          <p:nvPr/>
        </p:nvSpPr>
        <p:spPr>
          <a:xfrm>
            <a:off x="1435608" y="3666744"/>
            <a:ext cx="4114800" cy="310896"/>
          </a:xfrm>
          <a:prstGeom prst="rect">
            <a:avLst/>
          </a:prstGeom>
          <a:noFill/>
          <a:ln/>
        </p:spPr>
        <p:txBody>
          <a:bodyPr wrap="square" lIns="0" tIns="0" rIns="0" bIns="0" rtlCol="0" anchor="ctr"/>
          <a:lstStyle/>
          <a:p>
            <a:pPr marL="0" indent="0">
              <a:buNone/>
            </a:pPr>
            <a:r>
              <a:rPr lang="en-US" sz="1500" b="1">
                <a:solidFill>
                  <a:srgbClr val="0B2742"/>
                </a:solidFill>
              </a:rPr>
              <a:t>Do contractors understand chemical hazards?</a:t>
            </a:r>
            <a:endParaRPr lang="en-US" sz="1500"/>
          </a:p>
        </p:txBody>
      </p:sp>
      <p:sp>
        <p:nvSpPr>
          <p:cNvPr id="20" name="Shape 17"/>
          <p:cNvSpPr/>
          <p:nvPr/>
        </p:nvSpPr>
        <p:spPr>
          <a:xfrm>
            <a:off x="6263640" y="3520440"/>
            <a:ext cx="4892040" cy="658368"/>
          </a:xfrm>
          <a:prstGeom prst="roundRect">
            <a:avLst>
              <a:gd name="adj" fmla="val 8333"/>
            </a:avLst>
          </a:prstGeom>
          <a:solidFill>
            <a:srgbClr val="FFFFFF">
              <a:alpha val="90000"/>
            </a:srgbClr>
          </a:solidFill>
          <a:ln w="12700">
            <a:solidFill>
              <a:srgbClr val="FFFFFF">
                <a:alpha val="50000"/>
              </a:srgbClr>
            </a:solidFill>
            <a:prstDash val="solid"/>
          </a:ln>
        </p:spPr>
        <p:txBody>
          <a:bodyPr/>
          <a:lstStyle/>
          <a:p>
            <a:endParaRPr lang="en-US"/>
          </a:p>
        </p:txBody>
      </p:sp>
      <p:sp>
        <p:nvSpPr>
          <p:cNvPr id="21" name="Text 18"/>
          <p:cNvSpPr/>
          <p:nvPr/>
        </p:nvSpPr>
        <p:spPr>
          <a:xfrm>
            <a:off x="6446520" y="3694176"/>
            <a:ext cx="274320" cy="228600"/>
          </a:xfrm>
          <a:prstGeom prst="rect">
            <a:avLst/>
          </a:prstGeom>
          <a:noFill/>
          <a:ln/>
        </p:spPr>
        <p:txBody>
          <a:bodyPr wrap="square" lIns="0" tIns="0" rIns="0" bIns="0" rtlCol="0" anchor="ctr"/>
          <a:lstStyle/>
          <a:p>
            <a:pPr marL="0" indent="0">
              <a:buNone/>
            </a:pPr>
            <a:r>
              <a:rPr lang="en-US" sz="1600" b="1">
                <a:solidFill>
                  <a:srgbClr val="3D7A57"/>
                </a:solidFill>
              </a:rPr>
              <a:t>✓</a:t>
            </a:r>
            <a:endParaRPr lang="en-US" sz="1600"/>
          </a:p>
        </p:txBody>
      </p:sp>
      <p:sp>
        <p:nvSpPr>
          <p:cNvPr id="22" name="Text 19"/>
          <p:cNvSpPr/>
          <p:nvPr/>
        </p:nvSpPr>
        <p:spPr>
          <a:xfrm>
            <a:off x="6830568" y="3666744"/>
            <a:ext cx="4114800" cy="310896"/>
          </a:xfrm>
          <a:prstGeom prst="rect">
            <a:avLst/>
          </a:prstGeom>
          <a:noFill/>
          <a:ln/>
        </p:spPr>
        <p:txBody>
          <a:bodyPr wrap="square" lIns="0" tIns="0" rIns="0" bIns="0" rtlCol="0" anchor="ctr"/>
          <a:lstStyle/>
          <a:p>
            <a:pPr marL="0" indent="0">
              <a:buNone/>
            </a:pPr>
            <a:r>
              <a:rPr lang="en-US" sz="1500" b="1">
                <a:solidFill>
                  <a:srgbClr val="0B2742"/>
                </a:solidFill>
              </a:rPr>
              <a:t>Are new chemicals evaluated before purchase?</a:t>
            </a:r>
            <a:endParaRPr lang="en-US" sz="1500"/>
          </a:p>
        </p:txBody>
      </p:sp>
      <p:sp>
        <p:nvSpPr>
          <p:cNvPr id="23" name="Shape 20"/>
          <p:cNvSpPr/>
          <p:nvPr/>
        </p:nvSpPr>
        <p:spPr>
          <a:xfrm>
            <a:off x="868680" y="4480560"/>
            <a:ext cx="4892040" cy="658368"/>
          </a:xfrm>
          <a:prstGeom prst="roundRect">
            <a:avLst>
              <a:gd name="adj" fmla="val 8333"/>
            </a:avLst>
          </a:prstGeom>
          <a:solidFill>
            <a:srgbClr val="FFFFFF">
              <a:alpha val="90000"/>
            </a:srgbClr>
          </a:solidFill>
          <a:ln w="12700">
            <a:solidFill>
              <a:srgbClr val="FFFFFF">
                <a:alpha val="50000"/>
              </a:srgbClr>
            </a:solidFill>
            <a:prstDash val="solid"/>
          </a:ln>
        </p:spPr>
        <p:txBody>
          <a:bodyPr/>
          <a:lstStyle/>
          <a:p>
            <a:endParaRPr lang="en-US"/>
          </a:p>
        </p:txBody>
      </p:sp>
      <p:sp>
        <p:nvSpPr>
          <p:cNvPr id="24" name="Text 21"/>
          <p:cNvSpPr/>
          <p:nvPr/>
        </p:nvSpPr>
        <p:spPr>
          <a:xfrm>
            <a:off x="1051560" y="4654296"/>
            <a:ext cx="274320" cy="228600"/>
          </a:xfrm>
          <a:prstGeom prst="rect">
            <a:avLst/>
          </a:prstGeom>
          <a:noFill/>
          <a:ln/>
        </p:spPr>
        <p:txBody>
          <a:bodyPr wrap="square" lIns="0" tIns="0" rIns="0" bIns="0" rtlCol="0" anchor="ctr"/>
          <a:lstStyle/>
          <a:p>
            <a:pPr marL="0" indent="0">
              <a:buNone/>
            </a:pPr>
            <a:r>
              <a:rPr lang="en-US" sz="1600" b="1">
                <a:solidFill>
                  <a:srgbClr val="3D7A57"/>
                </a:solidFill>
              </a:rPr>
              <a:t>✓</a:t>
            </a:r>
            <a:endParaRPr lang="en-US" sz="1600"/>
          </a:p>
        </p:txBody>
      </p:sp>
      <p:sp>
        <p:nvSpPr>
          <p:cNvPr id="25" name="Text 22"/>
          <p:cNvSpPr/>
          <p:nvPr/>
        </p:nvSpPr>
        <p:spPr>
          <a:xfrm>
            <a:off x="1435608" y="4626864"/>
            <a:ext cx="4114800" cy="310896"/>
          </a:xfrm>
          <a:prstGeom prst="rect">
            <a:avLst/>
          </a:prstGeom>
          <a:noFill/>
          <a:ln/>
        </p:spPr>
        <p:txBody>
          <a:bodyPr wrap="square" lIns="0" tIns="0" rIns="0" bIns="0" rtlCol="0" anchor="ctr"/>
          <a:lstStyle/>
          <a:p>
            <a:pPr marL="0" indent="0">
              <a:buNone/>
            </a:pPr>
            <a:r>
              <a:rPr lang="en-US" sz="1500" b="1">
                <a:solidFill>
                  <a:srgbClr val="0B2742"/>
                </a:solidFill>
              </a:rPr>
              <a:t>Is training updated when chemicals change?</a:t>
            </a:r>
            <a:endParaRPr lang="en-US" sz="1500"/>
          </a:p>
        </p:txBody>
      </p:sp>
      <p:sp>
        <p:nvSpPr>
          <p:cNvPr id="26" name="Text 23"/>
          <p:cNvSpPr/>
          <p:nvPr/>
        </p:nvSpPr>
        <p:spPr>
          <a:xfrm>
            <a:off x="914400" y="5623560"/>
            <a:ext cx="10287000" cy="566928"/>
          </a:xfrm>
          <a:prstGeom prst="rect">
            <a:avLst/>
          </a:prstGeom>
          <a:noFill/>
          <a:ln/>
        </p:spPr>
        <p:txBody>
          <a:bodyPr wrap="square" lIns="0" tIns="0" rIns="0" bIns="0" rtlCol="0" anchor="ctr"/>
          <a:lstStyle/>
          <a:p>
            <a:pPr marL="0" indent="0" algn="ctr">
              <a:buNone/>
            </a:pPr>
            <a:r>
              <a:rPr lang="en-US" sz="2300" b="1">
                <a:solidFill>
                  <a:srgbClr val="FFFFFF"/>
                </a:solidFill>
              </a:rPr>
              <a:t>Hazard Communication helps people make good decisions before they are exposed.</a:t>
            </a:r>
            <a:endParaRPr lang="en-US" sz="230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4073</Words>
  <Application>Microsoft Office PowerPoint</Application>
  <PresentationFormat>Widescreen</PresentationFormat>
  <Paragraphs>276</Paragraphs>
  <Slides>22</Slides>
  <Notes>22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Aptos</vt:lpstr>
      <vt:lpstr>Aptos Display</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Hazard Communication: More Than Labels and Safety Data Sheets</dc:title>
  <dc:subject>Hazard Communication management conference presentation</dc:subject>
  <dc:creator>Panza, Michael J</dc:creator>
  <cp:lastModifiedBy>Panza, Michael J</cp:lastModifiedBy>
  <cp:revision>2</cp:revision>
  <dcterms:created xsi:type="dcterms:W3CDTF">2026-09-01T18:15:18Z</dcterms:created>
  <dcterms:modified xsi:type="dcterms:W3CDTF">2026-09-30T13:45:56Z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5f0b43b1-4fe6-4f71-8baf-9c42bd0a79aa_Enabled">
    <vt:lpwstr>true</vt:lpwstr>
  </property>
  <property fmtid="{D5CDD505-2E9C-101B-9397-08002B2CF9AE}" pid="3" name="MSIP_Label_5f0b43b1-4fe6-4f71-8baf-9c42bd0a79aa_SetDate">
    <vt:lpwstr>2026-09-01T18:15:18Z</vt:lpwstr>
  </property>
  <property fmtid="{D5CDD505-2E9C-101B-9397-08002B2CF9AE}" pid="4" name="MSIP_Label_5f0b43b1-4fe6-4f71-8baf-9c42bd0a79aa_Method">
    <vt:lpwstr>Standard</vt:lpwstr>
  </property>
  <property fmtid="{D5CDD505-2E9C-101B-9397-08002B2CF9AE}" pid="5" name="MSIP_Label_5f0b43b1-4fe6-4f71-8baf-9c42bd0a79aa_Name">
    <vt:lpwstr>defa4170-0d19-0005-0002-bc88714345d2</vt:lpwstr>
  </property>
  <property fmtid="{D5CDD505-2E9C-101B-9397-08002B2CF9AE}" pid="6" name="MSIP_Label_5f0b43b1-4fe6-4f71-8baf-9c42bd0a79aa_SiteId">
    <vt:lpwstr>8d8bab35-2e2a-4d6f-9efb-8877d639d84f</vt:lpwstr>
  </property>
  <property fmtid="{D5CDD505-2E9C-101B-9397-08002B2CF9AE}" pid="7" name="MSIP_Label_5f0b43b1-4fe6-4f71-8baf-9c42bd0a79aa_ActionId">
    <vt:lpwstr>0df72970-ae5a-46a8-a60f-36cd13233eaa</vt:lpwstr>
  </property>
  <property fmtid="{D5CDD505-2E9C-101B-9397-08002B2CF9AE}" pid="8" name="MSIP_Label_5f0b43b1-4fe6-4f71-8baf-9c42bd0a79aa_ContentBits">
    <vt:lpwstr>0</vt:lpwstr>
  </property>
</Properties>
</file>